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71" r:id="rId4"/>
    <p:sldId id="259" r:id="rId5"/>
    <p:sldId id="273" r:id="rId6"/>
    <p:sldId id="274" r:id="rId7"/>
    <p:sldId id="275" r:id="rId8"/>
    <p:sldId id="276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57" autoAdjust="0"/>
  </p:normalViewPr>
  <p:slideViewPr>
    <p:cSldViewPr snapToGrid="0">
      <p:cViewPr varScale="1">
        <p:scale>
          <a:sx n="84" d="100"/>
          <a:sy n="84" d="100"/>
        </p:scale>
        <p:origin x="4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Køpke Vøllestad" userId="9e6b5383-6ff7-4b38-885b-dd8799c2f567" providerId="ADAL" clId="{A7AD32AA-27D4-FD41-803F-7C6A00BAAA96}"/>
    <pc:docChg chg="custSel addSld modSld">
      <pc:chgData name="Nina Køpke Vøllestad" userId="9e6b5383-6ff7-4b38-885b-dd8799c2f567" providerId="ADAL" clId="{A7AD32AA-27D4-FD41-803F-7C6A00BAAA96}" dt="2019-09-21T15:56:34.874" v="262" actId="20577"/>
      <pc:docMkLst>
        <pc:docMk/>
      </pc:docMkLst>
      <pc:sldChg chg="modSp">
        <pc:chgData name="Nina Køpke Vøllestad" userId="9e6b5383-6ff7-4b38-885b-dd8799c2f567" providerId="ADAL" clId="{A7AD32AA-27D4-FD41-803F-7C6A00BAAA96}" dt="2019-09-21T15:52:59.588" v="222" actId="20577"/>
        <pc:sldMkLst>
          <pc:docMk/>
          <pc:sldMk cId="3994696183" sldId="257"/>
        </pc:sldMkLst>
        <pc:spChg chg="mod">
          <ac:chgData name="Nina Køpke Vøllestad" userId="9e6b5383-6ff7-4b38-885b-dd8799c2f567" providerId="ADAL" clId="{A7AD32AA-27D4-FD41-803F-7C6A00BAAA96}" dt="2019-09-21T15:52:59.588" v="222" actId="20577"/>
          <ac:spMkLst>
            <pc:docMk/>
            <pc:sldMk cId="3994696183" sldId="257"/>
            <ac:spMk id="3" creationId="{4638BECD-8DBD-E741-80FC-39EAA8597FE8}"/>
          </ac:spMkLst>
        </pc:spChg>
      </pc:sldChg>
      <pc:sldChg chg="modSp new">
        <pc:chgData name="Nina Køpke Vøllestad" userId="9e6b5383-6ff7-4b38-885b-dd8799c2f567" providerId="ADAL" clId="{A7AD32AA-27D4-FD41-803F-7C6A00BAAA96}" dt="2019-09-21T15:54:09.329" v="237" actId="20577"/>
        <pc:sldMkLst>
          <pc:docMk/>
          <pc:sldMk cId="3411455274" sldId="258"/>
        </pc:sldMkLst>
        <pc:spChg chg="mod">
          <ac:chgData name="Nina Køpke Vøllestad" userId="9e6b5383-6ff7-4b38-885b-dd8799c2f567" providerId="ADAL" clId="{A7AD32AA-27D4-FD41-803F-7C6A00BAAA96}" dt="2019-09-21T15:54:09.329" v="237" actId="20577"/>
          <ac:spMkLst>
            <pc:docMk/>
            <pc:sldMk cId="3411455274" sldId="258"/>
            <ac:spMk id="2" creationId="{EA6DF5F5-2C2C-6946-82D5-259DEF47155B}"/>
          </ac:spMkLst>
        </pc:spChg>
      </pc:sldChg>
      <pc:sldChg chg="modSp new">
        <pc:chgData name="Nina Køpke Vøllestad" userId="9e6b5383-6ff7-4b38-885b-dd8799c2f567" providerId="ADAL" clId="{A7AD32AA-27D4-FD41-803F-7C6A00BAAA96}" dt="2019-09-21T15:56:34.874" v="262" actId="20577"/>
        <pc:sldMkLst>
          <pc:docMk/>
          <pc:sldMk cId="989142802" sldId="259"/>
        </pc:sldMkLst>
        <pc:spChg chg="mod">
          <ac:chgData name="Nina Køpke Vøllestad" userId="9e6b5383-6ff7-4b38-885b-dd8799c2f567" providerId="ADAL" clId="{A7AD32AA-27D4-FD41-803F-7C6A00BAAA96}" dt="2019-09-21T15:56:34.874" v="262" actId="20577"/>
          <ac:spMkLst>
            <pc:docMk/>
            <pc:sldMk cId="989142802" sldId="259"/>
            <ac:spMk id="2" creationId="{CEA190BA-9D48-BC40-8836-533290B370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787D9-0543-4C99-BD0D-EDCBDB96AA7A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A2528-A287-433B-9DA2-084D0FA43E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83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Våre ambisjoner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2528-A287-433B-9DA2-084D0FA43E8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30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2528-A287-433B-9DA2-084D0FA43E8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99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0B7829-DD12-A347-BFFB-8634714B6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F05018-4F06-7A44-A91A-561216FFC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F34910-BF9E-EA4D-B5D3-4E87D2B6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D158-4A90-B040-AEC6-20E4EF5F093B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E512D3-AFA1-B645-83CE-32D2C18D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40BBE5-4215-8F4E-8633-677667FD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0FE4-2260-0140-BA52-BDD079757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70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B37256-F2DA-9446-977F-ACF8D7BA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6354C82-0DB5-4649-9EFC-92C79E8AD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5B6866-92D2-6747-BC3E-9DB6E0B2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D158-4A90-B040-AEC6-20E4EF5F093B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7C00CC-0600-A945-A1B4-AFB845782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C171DE-BEA6-2C42-9F2F-7C2C8167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0FE4-2260-0140-BA52-BDD079757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376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37025C5-A4B8-DC4B-A237-C3D1D4B84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B5C3268-388F-3142-BD71-76088AFC0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E17074-8B52-9E49-B164-F3BCFF1C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D158-4A90-B040-AEC6-20E4EF5F093B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A1C97D-2FC2-644D-8799-078282E3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E75BA8-71BB-2448-8BBE-0649B86F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0FE4-2260-0140-BA52-BDD079757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5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F02CD5-9CB1-B640-9C0A-AB83B3E7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82B4AF-F276-6D40-BABB-148035F2E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88E526-B317-974A-8441-9118941C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D158-4A90-B040-AEC6-20E4EF5F093B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B7DC16-C5A1-214C-BD1A-FE13CAD0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FD763C7-6F17-D046-AEF7-B93140DB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0FE4-2260-0140-BA52-BDD079757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55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5200AB-9331-9444-BF5A-CCFD33D8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4BC8219-78A4-6944-8075-F3F6CCBFB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F8575C-F6AD-4B4B-8024-8202E619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D158-4A90-B040-AEC6-20E4EF5F093B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0C46FB-1112-CA4B-9CEC-F759E1FF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5FEC9E-AF53-634B-8654-E2BCE109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0FE4-2260-0140-BA52-BDD079757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302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DA9936-1D66-D641-B6FA-FA01649B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D32C83-87E7-FF4D-A5AC-1EF51949B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365A9FC-C2DC-7E4F-899C-750380705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4C47B65-1C0E-6643-AE74-3F8A150F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D158-4A90-B040-AEC6-20E4EF5F093B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A27D911-31ED-BB4B-AE22-4A797CED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89454B5-B1A4-A54E-80D3-AE2E774C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0FE4-2260-0140-BA52-BDD079757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36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0F2BA1-8757-E24F-BE27-F8901977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1DEFAB-9B65-FB45-BBFA-9FD36E5A7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C3FFE28-D39C-0B42-BB21-E7A20494E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439FAF3-BF6B-3041-AA17-917BEFA58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65193AA-C2EA-EF49-8437-48360BDFE7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7350088-6125-F34E-AFC3-F544AC79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D158-4A90-B040-AEC6-20E4EF5F093B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ADBC21E-CBAC-944E-884B-C8C86C3E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458B06D-7C3F-A244-ACAE-DB6CAC67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0FE4-2260-0140-BA52-BDD079757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97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969BEF-C0F4-0B42-B69A-54705983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C584B28-7F17-144C-B93F-DDB80564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D158-4A90-B040-AEC6-20E4EF5F093B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4D6E5B-E288-A84A-88CF-5A385A07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286752-59F3-C147-9670-6925FEC3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0FE4-2260-0140-BA52-BDD079757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34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787D008-BC1F-454A-B23B-A3D4C826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D158-4A90-B040-AEC6-20E4EF5F093B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FC4D911-69C6-1142-B7C6-185BD64F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D258430-9C68-DE40-9DCD-C37CDCF5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0FE4-2260-0140-BA52-BDD079757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261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4C9788-67AC-124D-BCEB-12CA4915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21D14D-3BE7-5140-92D7-C1159E9CE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1DBAA73-F399-5A42-BEFA-0B8DCEC8E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C075E44-319E-BC41-8AD9-71C16E705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D158-4A90-B040-AEC6-20E4EF5F093B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3AA231B-4A05-2D42-839E-1AD3AB27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9923BA5-27DE-5643-BBAA-2453C810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0FE4-2260-0140-BA52-BDD079757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301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814E5B-FD6E-B34B-9663-8A0FBAD03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0BE1EA9-D4B0-514D-A57E-81DF00B87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7F2088F-1A59-DC48-84AB-754A8D05A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A44C444-E76B-3344-A615-76612563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D158-4A90-B040-AEC6-20E4EF5F093B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684ABBB-1C1C-ED4E-9175-99D11179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DD4A0E-0F63-0A40-B797-B43D792D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0FE4-2260-0140-BA52-BDD079757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08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0D60396-3111-7D44-9F26-82F42674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693713-F382-DB4F-95B2-DCF5FDEAE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8A428B-6EBA-B248-AD58-F619339FB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AD158-4A90-B040-AEC6-20E4EF5F093B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EE47EF-5BE4-2A4E-9705-88CD663E7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B581BF-A0F3-704F-B72E-54BA00811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0FE4-2260-0140-BA52-BDD079757B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09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478228-B565-DB40-A701-DBFFB5D86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8010" y="2438400"/>
            <a:ext cx="9144000" cy="3175961"/>
          </a:xfrm>
        </p:spPr>
        <p:txBody>
          <a:bodyPr>
            <a:normAutofit fontScale="90000"/>
          </a:bodyPr>
          <a:lstStyle/>
          <a:p>
            <a:r>
              <a:rPr lang="nb-NO" sz="4400" b="1" dirty="0" smtClean="0"/>
              <a:t>Nordre Follo idrettsråd – kort introduksjon</a:t>
            </a: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nb-NO" sz="4400" dirty="0" smtClean="0"/>
              <a:t> </a:t>
            </a:r>
            <a:br>
              <a:rPr lang="nb-NO" sz="4400" dirty="0" smtClean="0"/>
            </a:br>
            <a:r>
              <a:rPr lang="nb-NO" sz="2900" dirty="0" smtClean="0"/>
              <a:t>v/Nina K. Vøllestad</a:t>
            </a:r>
            <a:br>
              <a:rPr lang="nb-NO" sz="2900" dirty="0" smtClean="0"/>
            </a:b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nb-NO" sz="2900" dirty="0" smtClean="0"/>
              <a:t>Seminar </a:t>
            </a:r>
            <a:r>
              <a:rPr lang="nb-NO" sz="2900" dirty="0" smtClean="0"/>
              <a:t>12. mai 2020</a:t>
            </a:r>
            <a:br>
              <a:rPr lang="nb-NO" sz="2900" dirty="0" smtClean="0"/>
            </a:br>
            <a:r>
              <a:rPr lang="nb-NO" sz="2900" dirty="0" smtClean="0"/>
              <a:t/>
            </a:r>
            <a:br>
              <a:rPr lang="nb-NO" sz="2900" dirty="0" smtClean="0"/>
            </a:br>
            <a:r>
              <a:rPr lang="nb-NO" sz="2900" dirty="0" smtClean="0"/>
              <a:t>Politikere og idrettsrådet i Nordre Follo</a:t>
            </a:r>
            <a:endParaRPr lang="nb-NO" sz="2900" dirty="0"/>
          </a:p>
        </p:txBody>
      </p:sp>
      <p:grpSp>
        <p:nvGrpSpPr>
          <p:cNvPr id="8" name="Group 7"/>
          <p:cNvGrpSpPr/>
          <p:nvPr/>
        </p:nvGrpSpPr>
        <p:grpSpPr>
          <a:xfrm>
            <a:off x="4859078" y="408466"/>
            <a:ext cx="2785946" cy="1877534"/>
            <a:chOff x="0" y="457200"/>
            <a:chExt cx="1497878" cy="895350"/>
          </a:xfrm>
        </p:grpSpPr>
        <p:pic>
          <p:nvPicPr>
            <p:cNvPr id="9" name="Picture 8" descr="Oppegård_idrettsråd_med-flaggstrip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1435100" cy="89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08665" y="577745"/>
              <a:ext cx="1389213" cy="1705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1400" b="1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Nordre Follo idrettsr</a:t>
              </a:r>
              <a:r>
                <a:rPr kumimoji="0" lang="nb-NO" altLang="nb-NO" sz="1400" b="1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å</a:t>
              </a:r>
              <a:r>
                <a:rPr kumimoji="0" lang="nb-NO" altLang="nb-NO" sz="1400" b="1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kumimoji="0" lang="nb-NO" alt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4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10" t="11328" r="31601" b="-446"/>
          <a:stretch/>
        </p:blipFill>
        <p:spPr>
          <a:xfrm>
            <a:off x="555172" y="307564"/>
            <a:ext cx="4278086" cy="624019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46345" t="37106" r="17649" b="9603"/>
          <a:stretch/>
        </p:blipFill>
        <p:spPr>
          <a:xfrm>
            <a:off x="4944836" y="506386"/>
            <a:ext cx="4013538" cy="334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9659" t="40316" r="18071" b="8363"/>
          <a:stretch/>
        </p:blipFill>
        <p:spPr>
          <a:xfrm>
            <a:off x="8495730" y="2769704"/>
            <a:ext cx="3320715" cy="2970573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10164536" y="0"/>
            <a:ext cx="1828799" cy="1193379"/>
            <a:chOff x="0" y="457200"/>
            <a:chExt cx="1588216" cy="895350"/>
          </a:xfrm>
        </p:grpSpPr>
        <p:pic>
          <p:nvPicPr>
            <p:cNvPr id="12" name="Picture 5" descr="Oppegård_idrettsråd_med-flaggstrip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1435100" cy="89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63499" y="561975"/>
              <a:ext cx="1524717" cy="2209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1100" b="1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Nordre Follo idrettsr</a:t>
              </a:r>
              <a:r>
                <a:rPr kumimoji="0" lang="nb-NO" altLang="nb-NO" sz="1100" b="1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å</a:t>
              </a:r>
              <a:r>
                <a:rPr kumimoji="0" lang="nb-NO" altLang="nb-NO" sz="1100" b="1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kumimoji="0" lang="nb-NO" altLang="nb-N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65460" y="3715174"/>
            <a:ext cx="3494411" cy="258532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0070C0"/>
                </a:solidFill>
              </a:rPr>
              <a:t>Nordre Follo kommune: </a:t>
            </a:r>
          </a:p>
          <a:p>
            <a:r>
              <a:rPr lang="nb-NO" dirty="0" smtClean="0"/>
              <a:t>Fire </a:t>
            </a:r>
            <a:r>
              <a:rPr lang="nb-NO" dirty="0"/>
              <a:t>satsningsområder</a:t>
            </a:r>
          </a:p>
          <a:p>
            <a:pPr lvl="1"/>
            <a:r>
              <a:rPr lang="nb-NO" dirty="0"/>
              <a:t>Sammen for en ny kommune</a:t>
            </a:r>
          </a:p>
          <a:p>
            <a:pPr lvl="1"/>
            <a:r>
              <a:rPr lang="nb-NO" dirty="0"/>
              <a:t>Trygg oppvekst</a:t>
            </a:r>
          </a:p>
          <a:p>
            <a:pPr lvl="1"/>
            <a:r>
              <a:rPr lang="nb-NO" dirty="0"/>
              <a:t>Aktiv hele livet</a:t>
            </a:r>
          </a:p>
          <a:p>
            <a:pPr lvl="1"/>
            <a:r>
              <a:rPr lang="nb-NO" dirty="0"/>
              <a:t>Byvekst med grønne kvaliteter  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864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Nordre Follo idrettsråd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747382" y="1546309"/>
            <a:ext cx="6327187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61 idrettslag</a:t>
            </a:r>
          </a:p>
          <a:p>
            <a:r>
              <a:rPr lang="nb-NO" sz="2400" dirty="0" err="1"/>
              <a:t>Ca</a:t>
            </a:r>
            <a:r>
              <a:rPr lang="nb-NO" sz="2400" dirty="0"/>
              <a:t> 23.900 medlemmer</a:t>
            </a:r>
          </a:p>
          <a:p>
            <a:endParaRPr lang="nb-NO" sz="2400" dirty="0"/>
          </a:p>
          <a:p>
            <a:r>
              <a:rPr lang="nb-NO" sz="2400" dirty="0"/>
              <a:t>Styre med 6 medlemmer og 2 varamedlemmer</a:t>
            </a:r>
          </a:p>
          <a:p>
            <a:r>
              <a:rPr lang="nb-NO" sz="2400" dirty="0"/>
              <a:t>Daglig leder i 20 % stilling</a:t>
            </a:r>
          </a:p>
          <a:p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4774130" y="3645706"/>
            <a:ext cx="7045693" cy="29546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b="1" dirty="0"/>
              <a:t>Formål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skal </a:t>
            </a:r>
            <a:r>
              <a:rPr lang="nb-NO" sz="2400" u="sng" dirty="0"/>
              <a:t>arbeide for best mulige forhold for idretten </a:t>
            </a:r>
            <a:r>
              <a:rPr lang="nb-NO" sz="2400" dirty="0"/>
              <a:t>innen idrettsrådets grenser. </a:t>
            </a:r>
            <a:r>
              <a:rPr lang="nb-NO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skal </a:t>
            </a:r>
            <a:r>
              <a:rPr lang="nb-NO" sz="2400" dirty="0"/>
              <a:t>være en </a:t>
            </a:r>
            <a:r>
              <a:rPr lang="nb-NO" sz="2400" u="sng" dirty="0"/>
              <a:t>arena for samarbeid </a:t>
            </a:r>
            <a:endParaRPr lang="nb-NO" sz="2400" u="sng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mellom lagene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mellom </a:t>
            </a:r>
            <a:r>
              <a:rPr lang="nb-NO" sz="2400" dirty="0"/>
              <a:t>lagene og de kommunale myndigheter </a:t>
            </a:r>
            <a:endParaRPr lang="nb-NO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mellom </a:t>
            </a:r>
            <a:r>
              <a:rPr lang="nb-NO" sz="2400" dirty="0"/>
              <a:t>lagene og idrettskretsen.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94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14538" b="7681"/>
          <a:stretch/>
        </p:blipFill>
        <p:spPr>
          <a:xfrm>
            <a:off x="6242662" y="449387"/>
            <a:ext cx="3413900" cy="1991502"/>
          </a:xfrm>
          <a:prstGeom prst="rect">
            <a:avLst/>
          </a:prstGeom>
        </p:spPr>
      </p:pic>
      <p:pic>
        <p:nvPicPr>
          <p:cNvPr id="18" name="Picture 4" descr="Bryting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r="13514" b="32014"/>
          <a:stretch/>
        </p:blipFill>
        <p:spPr bwMode="auto">
          <a:xfrm>
            <a:off x="9772004" y="1225718"/>
            <a:ext cx="2257699" cy="257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forsidevern6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95" y="3923439"/>
            <a:ext cx="4596399" cy="280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164536" y="0"/>
            <a:ext cx="1828799" cy="1193379"/>
            <a:chOff x="0" y="457200"/>
            <a:chExt cx="1588216" cy="895350"/>
          </a:xfrm>
        </p:grpSpPr>
        <p:pic>
          <p:nvPicPr>
            <p:cNvPr id="5" name="Picture 5" descr="Oppegård_idrettsråd_med-flaggstrip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1435100" cy="89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63499" y="561975"/>
              <a:ext cx="1524717" cy="2209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1100" b="1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Nordre Follo idrettsr</a:t>
              </a:r>
              <a:r>
                <a:rPr kumimoji="0" lang="nb-NO" altLang="nb-NO" sz="1100" b="1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å</a:t>
              </a:r>
              <a:r>
                <a:rPr kumimoji="0" lang="nb-NO" altLang="nb-NO" sz="1100" b="1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kumimoji="0" lang="nb-NO" altLang="nb-N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 bwMode="auto">
          <a:xfrm>
            <a:off x="6078742" y="2349894"/>
            <a:ext cx="3744416" cy="216024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0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2832" y="4361081"/>
            <a:ext cx="4157476" cy="2092881"/>
          </a:xfrm>
          <a:prstGeom prst="rect">
            <a:avLst/>
          </a:prstGeom>
          <a:ln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200" b="1" dirty="0" smtClean="0"/>
              <a:t>Interne faktorer</a:t>
            </a:r>
          </a:p>
          <a:p>
            <a:pPr algn="ctr"/>
            <a:r>
              <a:rPr lang="nb-NO" dirty="0" smtClean="0"/>
              <a:t>Organisasjon (IR og IL)</a:t>
            </a:r>
          </a:p>
          <a:p>
            <a:pPr algn="ctr"/>
            <a:r>
              <a:rPr lang="nb-NO" dirty="0" smtClean="0"/>
              <a:t>Kultur</a:t>
            </a:r>
          </a:p>
          <a:p>
            <a:pPr algn="ctr"/>
            <a:r>
              <a:rPr lang="nb-NO" dirty="0" smtClean="0"/>
              <a:t>Medlemmer/utøvere/trenere</a:t>
            </a:r>
          </a:p>
          <a:p>
            <a:pPr algn="ctr"/>
            <a:r>
              <a:rPr lang="nb-NO" dirty="0" smtClean="0"/>
              <a:t>Tillitsvalgte/Ansatte</a:t>
            </a:r>
          </a:p>
          <a:p>
            <a:pPr algn="ctr"/>
            <a:r>
              <a:rPr lang="nb-NO" dirty="0" smtClean="0"/>
              <a:t>Ressurser (økonomi og tid)</a:t>
            </a:r>
          </a:p>
          <a:p>
            <a:pPr algn="ctr"/>
            <a:r>
              <a:rPr lang="nb-NO" dirty="0" smtClean="0"/>
              <a:t>Anlegg  idretten eier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2834" y="625007"/>
            <a:ext cx="4157475" cy="181588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200" b="1" dirty="0" smtClean="0"/>
              <a:t>Eksterne faktorer</a:t>
            </a:r>
          </a:p>
          <a:p>
            <a:pPr algn="ctr"/>
            <a:r>
              <a:rPr lang="nb-NO" dirty="0" smtClean="0"/>
              <a:t>NIF/AIK/Særforbund/Særkrets</a:t>
            </a:r>
          </a:p>
          <a:p>
            <a:pPr algn="ctr"/>
            <a:r>
              <a:rPr lang="nb-NO" dirty="0" smtClean="0"/>
              <a:t>Nordre Follo kommune</a:t>
            </a:r>
          </a:p>
          <a:p>
            <a:pPr algn="ctr"/>
            <a:r>
              <a:rPr lang="nb-NO" dirty="0" smtClean="0"/>
              <a:t>Samfunnsbehov</a:t>
            </a:r>
          </a:p>
          <a:p>
            <a:pPr algn="ctr"/>
            <a:r>
              <a:rPr lang="nb-NO" dirty="0" smtClean="0"/>
              <a:t>Anlegg</a:t>
            </a:r>
          </a:p>
          <a:p>
            <a:endParaRPr lang="nb-NO" b="1" dirty="0"/>
          </a:p>
        </p:txBody>
      </p:sp>
      <p:sp>
        <p:nvSpPr>
          <p:cNvPr id="12" name="Right Arrow Callout 11"/>
          <p:cNvSpPr/>
          <p:nvPr/>
        </p:nvSpPr>
        <p:spPr bwMode="auto">
          <a:xfrm>
            <a:off x="1868856" y="2915326"/>
            <a:ext cx="4104456" cy="100811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69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 Retning og veivalg</a:t>
            </a:r>
            <a:endParaRPr kumimoji="0" lang="nb-N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Pentagon 2"/>
          <p:cNvSpPr/>
          <p:nvPr/>
        </p:nvSpPr>
        <p:spPr bwMode="auto">
          <a:xfrm rot="16200000">
            <a:off x="2589218" y="3212696"/>
            <a:ext cx="2284705" cy="4157475"/>
          </a:xfrm>
          <a:custGeom>
            <a:avLst/>
            <a:gdLst>
              <a:gd name="connsiteX0" fmla="*/ 0 w 2119096"/>
              <a:gd name="connsiteY0" fmla="*/ 0 h 4145600"/>
              <a:gd name="connsiteX1" fmla="*/ 1059548 w 2119096"/>
              <a:gd name="connsiteY1" fmla="*/ 0 h 4145600"/>
              <a:gd name="connsiteX2" fmla="*/ 2119096 w 2119096"/>
              <a:gd name="connsiteY2" fmla="*/ 2072800 h 4145600"/>
              <a:gd name="connsiteX3" fmla="*/ 1059548 w 2119096"/>
              <a:gd name="connsiteY3" fmla="*/ 4145600 h 4145600"/>
              <a:gd name="connsiteX4" fmla="*/ 0 w 2119096"/>
              <a:gd name="connsiteY4" fmla="*/ 4145600 h 4145600"/>
              <a:gd name="connsiteX5" fmla="*/ 0 w 2119096"/>
              <a:gd name="connsiteY5" fmla="*/ 0 h 4145600"/>
              <a:gd name="connsiteX0" fmla="*/ 0 w 2119096"/>
              <a:gd name="connsiteY0" fmla="*/ 0 h 4145600"/>
              <a:gd name="connsiteX1" fmla="*/ 1558312 w 2119096"/>
              <a:gd name="connsiteY1" fmla="*/ 0 h 4145600"/>
              <a:gd name="connsiteX2" fmla="*/ 2119096 w 2119096"/>
              <a:gd name="connsiteY2" fmla="*/ 2072800 h 4145600"/>
              <a:gd name="connsiteX3" fmla="*/ 1059548 w 2119096"/>
              <a:gd name="connsiteY3" fmla="*/ 4145600 h 4145600"/>
              <a:gd name="connsiteX4" fmla="*/ 0 w 2119096"/>
              <a:gd name="connsiteY4" fmla="*/ 4145600 h 4145600"/>
              <a:gd name="connsiteX5" fmla="*/ 0 w 2119096"/>
              <a:gd name="connsiteY5" fmla="*/ 0 h 4145600"/>
              <a:gd name="connsiteX0" fmla="*/ 0 w 2119096"/>
              <a:gd name="connsiteY0" fmla="*/ 0 h 4157475"/>
              <a:gd name="connsiteX1" fmla="*/ 1558312 w 2119096"/>
              <a:gd name="connsiteY1" fmla="*/ 0 h 4157475"/>
              <a:gd name="connsiteX2" fmla="*/ 2119096 w 2119096"/>
              <a:gd name="connsiteY2" fmla="*/ 2072800 h 4157475"/>
              <a:gd name="connsiteX3" fmla="*/ 1605813 w 2119096"/>
              <a:gd name="connsiteY3" fmla="*/ 4157475 h 4157475"/>
              <a:gd name="connsiteX4" fmla="*/ 0 w 2119096"/>
              <a:gd name="connsiteY4" fmla="*/ 4145600 h 4157475"/>
              <a:gd name="connsiteX5" fmla="*/ 0 w 2119096"/>
              <a:gd name="connsiteY5" fmla="*/ 0 h 41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9096" h="4157475">
                <a:moveTo>
                  <a:pt x="0" y="0"/>
                </a:moveTo>
                <a:lnTo>
                  <a:pt x="1558312" y="0"/>
                </a:lnTo>
                <a:lnTo>
                  <a:pt x="2119096" y="2072800"/>
                </a:lnTo>
                <a:lnTo>
                  <a:pt x="1605813" y="4157475"/>
                </a:lnTo>
                <a:lnTo>
                  <a:pt x="0" y="4145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Pentagon 2"/>
          <p:cNvSpPr/>
          <p:nvPr/>
        </p:nvSpPr>
        <p:spPr bwMode="auto">
          <a:xfrm rot="5400000">
            <a:off x="2661226" y="-459714"/>
            <a:ext cx="2140688" cy="4157475"/>
          </a:xfrm>
          <a:custGeom>
            <a:avLst/>
            <a:gdLst>
              <a:gd name="connsiteX0" fmla="*/ 0 w 2119096"/>
              <a:gd name="connsiteY0" fmla="*/ 0 h 4145600"/>
              <a:gd name="connsiteX1" fmla="*/ 1059548 w 2119096"/>
              <a:gd name="connsiteY1" fmla="*/ 0 h 4145600"/>
              <a:gd name="connsiteX2" fmla="*/ 2119096 w 2119096"/>
              <a:gd name="connsiteY2" fmla="*/ 2072800 h 4145600"/>
              <a:gd name="connsiteX3" fmla="*/ 1059548 w 2119096"/>
              <a:gd name="connsiteY3" fmla="*/ 4145600 h 4145600"/>
              <a:gd name="connsiteX4" fmla="*/ 0 w 2119096"/>
              <a:gd name="connsiteY4" fmla="*/ 4145600 h 4145600"/>
              <a:gd name="connsiteX5" fmla="*/ 0 w 2119096"/>
              <a:gd name="connsiteY5" fmla="*/ 0 h 4145600"/>
              <a:gd name="connsiteX0" fmla="*/ 0 w 2119096"/>
              <a:gd name="connsiteY0" fmla="*/ 0 h 4145600"/>
              <a:gd name="connsiteX1" fmla="*/ 1558312 w 2119096"/>
              <a:gd name="connsiteY1" fmla="*/ 0 h 4145600"/>
              <a:gd name="connsiteX2" fmla="*/ 2119096 w 2119096"/>
              <a:gd name="connsiteY2" fmla="*/ 2072800 h 4145600"/>
              <a:gd name="connsiteX3" fmla="*/ 1059548 w 2119096"/>
              <a:gd name="connsiteY3" fmla="*/ 4145600 h 4145600"/>
              <a:gd name="connsiteX4" fmla="*/ 0 w 2119096"/>
              <a:gd name="connsiteY4" fmla="*/ 4145600 h 4145600"/>
              <a:gd name="connsiteX5" fmla="*/ 0 w 2119096"/>
              <a:gd name="connsiteY5" fmla="*/ 0 h 4145600"/>
              <a:gd name="connsiteX0" fmla="*/ 0 w 2119096"/>
              <a:gd name="connsiteY0" fmla="*/ 0 h 4157475"/>
              <a:gd name="connsiteX1" fmla="*/ 1558312 w 2119096"/>
              <a:gd name="connsiteY1" fmla="*/ 0 h 4157475"/>
              <a:gd name="connsiteX2" fmla="*/ 2119096 w 2119096"/>
              <a:gd name="connsiteY2" fmla="*/ 2072800 h 4157475"/>
              <a:gd name="connsiteX3" fmla="*/ 1605813 w 2119096"/>
              <a:gd name="connsiteY3" fmla="*/ 4157475 h 4157475"/>
              <a:gd name="connsiteX4" fmla="*/ 0 w 2119096"/>
              <a:gd name="connsiteY4" fmla="*/ 4145600 h 4157475"/>
              <a:gd name="connsiteX5" fmla="*/ 0 w 2119096"/>
              <a:gd name="connsiteY5" fmla="*/ 0 h 41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9096" h="4157475">
                <a:moveTo>
                  <a:pt x="0" y="0"/>
                </a:moveTo>
                <a:lnTo>
                  <a:pt x="1558312" y="0"/>
                </a:lnTo>
                <a:lnTo>
                  <a:pt x="2119096" y="2072800"/>
                </a:lnTo>
                <a:lnTo>
                  <a:pt x="1605813" y="4157475"/>
                </a:lnTo>
                <a:lnTo>
                  <a:pt x="0" y="41456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2662" y="2952960"/>
            <a:ext cx="34165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/>
              <a:t>Idretten i Nordre Follo</a:t>
            </a:r>
          </a:p>
          <a:p>
            <a:pPr algn="ctr"/>
            <a:r>
              <a:rPr lang="nb-NO" sz="2800" dirty="0"/>
              <a:t>o</a:t>
            </a:r>
            <a:r>
              <a:rPr lang="nb-NO" sz="2800" dirty="0" smtClean="0"/>
              <a:t>m 5-10 år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9891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575785"/>
              </p:ext>
            </p:extLst>
          </p:nvPr>
        </p:nvGraphicFramePr>
        <p:xfrm>
          <a:off x="1465783" y="2918537"/>
          <a:ext cx="8601213" cy="1208499"/>
        </p:xfrm>
        <a:graphic>
          <a:graphicData uri="http://schemas.openxmlformats.org/drawingml/2006/table">
            <a:tbl>
              <a:tblPr firstRow="1" firstCol="1" bandRow="1"/>
              <a:tblGrid>
                <a:gridCol w="1512261">
                  <a:extLst>
                    <a:ext uri="{9D8B030D-6E8A-4147-A177-3AD203B41FA5}">
                      <a16:colId xmlns:a16="http://schemas.microsoft.com/office/drawing/2014/main" val="1933827799"/>
                    </a:ext>
                  </a:extLst>
                </a:gridCol>
                <a:gridCol w="737461">
                  <a:extLst>
                    <a:ext uri="{9D8B030D-6E8A-4147-A177-3AD203B41FA5}">
                      <a16:colId xmlns:a16="http://schemas.microsoft.com/office/drawing/2014/main" val="3403452065"/>
                    </a:ext>
                  </a:extLst>
                </a:gridCol>
                <a:gridCol w="840144">
                  <a:extLst>
                    <a:ext uri="{9D8B030D-6E8A-4147-A177-3AD203B41FA5}">
                      <a16:colId xmlns:a16="http://schemas.microsoft.com/office/drawing/2014/main" val="2730852484"/>
                    </a:ext>
                  </a:extLst>
                </a:gridCol>
                <a:gridCol w="840144">
                  <a:extLst>
                    <a:ext uri="{9D8B030D-6E8A-4147-A177-3AD203B41FA5}">
                      <a16:colId xmlns:a16="http://schemas.microsoft.com/office/drawing/2014/main" val="1880447030"/>
                    </a:ext>
                  </a:extLst>
                </a:gridCol>
                <a:gridCol w="701987">
                  <a:extLst>
                    <a:ext uri="{9D8B030D-6E8A-4147-A177-3AD203B41FA5}">
                      <a16:colId xmlns:a16="http://schemas.microsoft.com/office/drawing/2014/main" val="2894275313"/>
                    </a:ext>
                  </a:extLst>
                </a:gridCol>
                <a:gridCol w="660914">
                  <a:extLst>
                    <a:ext uri="{9D8B030D-6E8A-4147-A177-3AD203B41FA5}">
                      <a16:colId xmlns:a16="http://schemas.microsoft.com/office/drawing/2014/main" val="115660925"/>
                    </a:ext>
                  </a:extLst>
                </a:gridCol>
                <a:gridCol w="840144">
                  <a:extLst>
                    <a:ext uri="{9D8B030D-6E8A-4147-A177-3AD203B41FA5}">
                      <a16:colId xmlns:a16="http://schemas.microsoft.com/office/drawing/2014/main" val="399971106"/>
                    </a:ext>
                  </a:extLst>
                </a:gridCol>
                <a:gridCol w="509688">
                  <a:extLst>
                    <a:ext uri="{9D8B030D-6E8A-4147-A177-3AD203B41FA5}">
                      <a16:colId xmlns:a16="http://schemas.microsoft.com/office/drawing/2014/main" val="3099579323"/>
                    </a:ext>
                  </a:extLst>
                </a:gridCol>
                <a:gridCol w="635709">
                  <a:extLst>
                    <a:ext uri="{9D8B030D-6E8A-4147-A177-3AD203B41FA5}">
                      <a16:colId xmlns:a16="http://schemas.microsoft.com/office/drawing/2014/main" val="375063242"/>
                    </a:ext>
                  </a:extLst>
                </a:gridCol>
                <a:gridCol w="660914">
                  <a:extLst>
                    <a:ext uri="{9D8B030D-6E8A-4147-A177-3AD203B41FA5}">
                      <a16:colId xmlns:a16="http://schemas.microsoft.com/office/drawing/2014/main" val="4153016094"/>
                    </a:ext>
                  </a:extLst>
                </a:gridCol>
                <a:gridCol w="661847">
                  <a:extLst>
                    <a:ext uri="{9D8B030D-6E8A-4147-A177-3AD203B41FA5}">
                      <a16:colId xmlns:a16="http://schemas.microsoft.com/office/drawing/2014/main" val="3075463783"/>
                    </a:ext>
                  </a:extLst>
                </a:gridCol>
              </a:tblGrid>
              <a:tr h="320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Kvinner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Menn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67322"/>
                  </a:ext>
                </a:extLst>
              </a:tr>
              <a:tr h="320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Aldersgruppe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0-5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6-12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13-19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20-25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26-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0-5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6-12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13-19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20-25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26-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172149"/>
                  </a:ext>
                </a:extLst>
              </a:tr>
              <a:tr h="567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Antall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610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3606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1923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611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3079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589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4324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2588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660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5946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26396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Idretten i Nordre follo</a:t>
            </a:r>
            <a:endParaRPr lang="nb-NO" dirty="0"/>
          </a:p>
        </p:txBody>
      </p:sp>
      <p:sp>
        <p:nvSpPr>
          <p:cNvPr id="7" name="Oval 6"/>
          <p:cNvSpPr/>
          <p:nvPr/>
        </p:nvSpPr>
        <p:spPr>
          <a:xfrm>
            <a:off x="3670728" y="2987750"/>
            <a:ext cx="1775637" cy="1439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Oval 7"/>
          <p:cNvSpPr/>
          <p:nvPr/>
        </p:nvSpPr>
        <p:spPr>
          <a:xfrm>
            <a:off x="7289341" y="2970171"/>
            <a:ext cx="1775637" cy="1439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/>
          <p:cNvSpPr txBox="1"/>
          <p:nvPr/>
        </p:nvSpPr>
        <p:spPr>
          <a:xfrm>
            <a:off x="370367" y="4861603"/>
            <a:ext cx="485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23936 </a:t>
            </a:r>
            <a:r>
              <a:rPr lang="nb-NO" dirty="0" smtClean="0"/>
              <a:t> medlemmer i idrettslagene pr 31.12.2018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7701240" y="4623463"/>
            <a:ext cx="3386696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sz="2800" dirty="0" smtClean="0"/>
              <a:t>Hovedsakelig ungdom</a:t>
            </a:r>
          </a:p>
          <a:p>
            <a:r>
              <a:rPr lang="nb-NO" sz="2800" dirty="0" smtClean="0"/>
              <a:t>Breddeidrett</a:t>
            </a:r>
          </a:p>
        </p:txBody>
      </p:sp>
      <p:sp>
        <p:nvSpPr>
          <p:cNvPr id="14" name="Oval 13"/>
          <p:cNvSpPr/>
          <p:nvPr/>
        </p:nvSpPr>
        <p:spPr>
          <a:xfrm>
            <a:off x="5805377" y="3075887"/>
            <a:ext cx="1254642" cy="1439081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/>
          <p:cNvSpPr/>
          <p:nvPr/>
        </p:nvSpPr>
        <p:spPr>
          <a:xfrm>
            <a:off x="9171366" y="2987750"/>
            <a:ext cx="1254642" cy="1439081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Box 15"/>
          <p:cNvSpPr txBox="1"/>
          <p:nvPr/>
        </p:nvSpPr>
        <p:spPr>
          <a:xfrm>
            <a:off x="6234450" y="5965502"/>
            <a:ext cx="511935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2800" dirty="0" smtClean="0"/>
              <a:t>Noen toppidrettsmiljøer/-utøvere</a:t>
            </a:r>
            <a:endParaRPr lang="nb-NO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069971" y="1617192"/>
            <a:ext cx="6852389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2800" dirty="0" smtClean="0"/>
              <a:t>Små kampsportklubber: 	&lt;50 medlemmer</a:t>
            </a:r>
            <a:endParaRPr lang="nb-NO" sz="2800" dirty="0"/>
          </a:p>
          <a:p>
            <a:r>
              <a:rPr lang="nb-NO" sz="2800" dirty="0" smtClean="0"/>
              <a:t>Store </a:t>
            </a:r>
            <a:r>
              <a:rPr lang="nb-NO" sz="2800" dirty="0" err="1" smtClean="0"/>
              <a:t>fleridrettslag</a:t>
            </a:r>
            <a:r>
              <a:rPr lang="nb-NO" sz="2800" dirty="0" smtClean="0"/>
              <a:t>:  opptil 4000 medlemmer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5839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Utfordringer (1)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456660" y="1690688"/>
            <a:ext cx="5680722" cy="123110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Anleggskapasitet</a:t>
            </a:r>
          </a:p>
          <a:p>
            <a:r>
              <a:rPr lang="nb-NO" sz="2800" dirty="0" smtClean="0"/>
              <a:t>Mange som vil med som ikke får plass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54278" y="3016251"/>
            <a:ext cx="5943678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Anleggenes egnethet og anvendbarhet</a:t>
            </a:r>
          </a:p>
          <a:p>
            <a:r>
              <a:rPr lang="nb-NO" sz="2800" dirty="0" smtClean="0"/>
              <a:t>Mye forflytning av utstyr – tilrigging</a:t>
            </a:r>
          </a:p>
          <a:p>
            <a:r>
              <a:rPr lang="nb-NO" sz="2800" dirty="0" smtClean="0"/>
              <a:t>Manglende lagringsplass</a:t>
            </a:r>
          </a:p>
          <a:p>
            <a:endParaRPr lang="nb-NO" sz="2800" dirty="0"/>
          </a:p>
          <a:p>
            <a:r>
              <a:rPr lang="nb-NO" sz="2800" dirty="0"/>
              <a:t>K</a:t>
            </a:r>
            <a:r>
              <a:rPr lang="nb-NO" sz="2800" dirty="0" smtClean="0"/>
              <a:t>rav til utforming, f eks</a:t>
            </a:r>
          </a:p>
          <a:p>
            <a:r>
              <a:rPr lang="nb-NO" sz="2800" dirty="0"/>
              <a:t>	</a:t>
            </a:r>
            <a:r>
              <a:rPr lang="nb-NO" sz="2800" dirty="0" smtClean="0"/>
              <a:t>sikkerhetssoner</a:t>
            </a:r>
          </a:p>
          <a:p>
            <a:r>
              <a:rPr lang="nb-NO" sz="2800" dirty="0" smtClean="0"/>
              <a:t>	takhøyde</a:t>
            </a:r>
          </a:p>
          <a:p>
            <a:r>
              <a:rPr lang="nb-NO" sz="2800" dirty="0"/>
              <a:t>	</a:t>
            </a:r>
            <a:r>
              <a:rPr lang="nb-NO" sz="2800" dirty="0" smtClean="0"/>
              <a:t>små gymsaler</a:t>
            </a:r>
          </a:p>
        </p:txBody>
      </p:sp>
    </p:spTree>
    <p:extLst>
      <p:ext uri="{BB962C8B-B14F-4D97-AF65-F5344CB8AC3E}">
        <p14:creationId xmlns:p14="http://schemas.microsoft.com/office/powerpoint/2010/main" val="35697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Utfordringer (2)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948795" y="1889070"/>
            <a:ext cx="9651866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Mange idrettslag er opptatt av å inkludere grupper som er vanskelig å få med  </a:t>
            </a:r>
          </a:p>
          <a:p>
            <a:endParaRPr lang="nb-NO" sz="2800" dirty="0"/>
          </a:p>
          <a:p>
            <a:r>
              <a:rPr lang="nb-NO" sz="2800" dirty="0" smtClean="0"/>
              <a:t>Her har vi felles interesser – men i praksis er det noen utfordringer med å få det til</a:t>
            </a:r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8838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11" y="21301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Vi ønsker å være en god bidragsyter til at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	Nordre Follo når sine mål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	Idretten når sine mål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35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307</Words>
  <Application>Microsoft Office PowerPoint</Application>
  <PresentationFormat>Widescreen</PresentationFormat>
  <Paragraphs>89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ヒラギノ角ゴ Pro W3</vt:lpstr>
      <vt:lpstr>Office-tema</vt:lpstr>
      <vt:lpstr>Nordre Follo idrettsråd – kort introduksjon   v/Nina K. Vøllestad  Seminar 12. mai 2020  Politikere og idrettsrådet i Nordre Follo</vt:lpstr>
      <vt:lpstr>PowerPoint Presentation</vt:lpstr>
      <vt:lpstr>Nordre Follo idrettsråd</vt:lpstr>
      <vt:lpstr>PowerPoint Presentation</vt:lpstr>
      <vt:lpstr>Idretten i Nordre follo</vt:lpstr>
      <vt:lpstr>Utfordringer (1)</vt:lpstr>
      <vt:lpstr>Utfordringer (2)</vt:lpstr>
      <vt:lpstr>Vi ønsker å være en god bidragsyter til at    Nordre Follo når sine mål   Idretten når sine mål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V</dc:creator>
  <cp:lastModifiedBy>Nina Køpke Vøllestad</cp:lastModifiedBy>
  <cp:revision>38</cp:revision>
  <dcterms:created xsi:type="dcterms:W3CDTF">2019-09-21T15:36:05Z</dcterms:created>
  <dcterms:modified xsi:type="dcterms:W3CDTF">2020-05-13T12:10:50Z</dcterms:modified>
</cp:coreProperties>
</file>