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72" r:id="rId3"/>
    <p:sldId id="276" r:id="rId4"/>
    <p:sldId id="274" r:id="rId5"/>
    <p:sldId id="281" r:id="rId6"/>
    <p:sldId id="280" r:id="rId7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2E31"/>
    <a:srgbClr val="003366"/>
    <a:srgbClr val="0019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01" autoAdjust="0"/>
  </p:normalViewPr>
  <p:slideViewPr>
    <p:cSldViewPr snapToGrid="0">
      <p:cViewPr varScale="1">
        <p:scale>
          <a:sx n="61" d="100"/>
          <a:sy n="61" d="100"/>
        </p:scale>
        <p:origin x="36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726683409459213"/>
          <c:y val="7.7755078585435428E-2"/>
          <c:w val="0.57156061433225647"/>
          <c:h val="0.8381880401885587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53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3B9-4EC6-9996-DC7CEABFF532}"/>
              </c:ext>
            </c:extLst>
          </c:dPt>
          <c:dPt>
            <c:idx val="1"/>
            <c:bubble3D val="0"/>
            <c:spPr>
              <a:solidFill>
                <a:schemeClr val="accent1">
                  <a:shade val="7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F3B9-4EC6-9996-DC7CEABFF532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3B9-4EC6-9996-DC7CEABFF532}"/>
              </c:ext>
            </c:extLst>
          </c:dPt>
          <c:dPt>
            <c:idx val="3"/>
            <c:bubble3D val="0"/>
            <c:spPr>
              <a:solidFill>
                <a:schemeClr val="accent1">
                  <a:tint val="77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F3B9-4EC6-9996-DC7CEABFF532}"/>
              </c:ext>
            </c:extLst>
          </c:dPt>
          <c:dPt>
            <c:idx val="4"/>
            <c:bubble3D val="0"/>
            <c:spPr>
              <a:solidFill>
                <a:schemeClr val="accent1">
                  <a:tint val="54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F3B9-4EC6-9996-DC7CEABFF532}"/>
              </c:ext>
            </c:extLst>
          </c:dPt>
          <c:dPt>
            <c:idx val="5"/>
            <c:bubble3D val="0"/>
            <c:spPr>
              <a:solidFill>
                <a:schemeClr val="accent1">
                  <a:tint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A-0CDB-42EC-B97D-C81154684E88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err="1"/>
                      <a:t>Organisasjon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F3B9-4EC6-9996-DC7CEABFF53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err="1"/>
                      <a:t>Anlegg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F3B9-4EC6-9996-DC7CEABFF532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300" b="1" i="0" u="none" strike="noStrike" kern="1200" baseline="0" dirty="0" err="1">
                        <a:solidFill>
                          <a:prstClr val="white"/>
                        </a:solidFill>
                      </a:rPr>
                      <a:t>Økonomi</a:t>
                    </a:r>
                    <a:endParaRPr lang="en-US" sz="1300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267461554416284"/>
                      <c:h val="0.10597580739284877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F3B9-4EC6-9996-DC7CEABFF532}"/>
                </c:ext>
              </c:extLst>
            </c:dLbl>
            <c:dLbl>
              <c:idx val="3"/>
              <c:layout>
                <c:manualLayout>
                  <c:x val="6.1725327396361289E-3"/>
                  <c:y val="2.2629896944874818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170" b="1" i="0" u="none" strike="noStrike" kern="1200" baseline="0">
                        <a:solidFill>
                          <a:prstClr val="white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170" b="1" i="0" u="none" strike="noStrike" kern="1200" baseline="0" dirty="0">
                        <a:solidFill>
                          <a:prstClr val="white"/>
                        </a:solidFill>
                      </a:rPr>
                      <a:t>Barn, </a:t>
                    </a:r>
                    <a:r>
                      <a:rPr lang="en-US" sz="1170" b="1" i="0" u="none" strike="noStrike" kern="1200" baseline="0" dirty="0" err="1">
                        <a:solidFill>
                          <a:prstClr val="white"/>
                        </a:solidFill>
                      </a:rPr>
                      <a:t>ungdom</a:t>
                    </a:r>
                    <a:r>
                      <a:rPr lang="en-US" sz="1170" b="1" i="0" u="none" strike="noStrike" kern="1200" baseline="0" dirty="0">
                        <a:solidFill>
                          <a:prstClr val="white"/>
                        </a:solidFill>
                      </a:rPr>
                      <a:t> </a:t>
                    </a:r>
                    <a:r>
                      <a:rPr lang="en-US" sz="1170" b="1" i="0" u="none" strike="noStrike" kern="1200" baseline="0" dirty="0" err="1">
                        <a:solidFill>
                          <a:prstClr val="white"/>
                        </a:solidFill>
                      </a:rPr>
                      <a:t>og</a:t>
                    </a:r>
                    <a:r>
                      <a:rPr lang="en-US" sz="1170" b="1" i="0" u="none" strike="noStrike" kern="1200" baseline="0" dirty="0">
                        <a:solidFill>
                          <a:prstClr val="white"/>
                        </a:solidFill>
                      </a:rPr>
                      <a:t> </a:t>
                    </a:r>
                    <a:r>
                      <a:rPr lang="en-US" sz="1170" b="1" i="0" u="none" strike="noStrike" kern="1200" baseline="0" dirty="0" err="1">
                        <a:solidFill>
                          <a:prstClr val="white"/>
                        </a:solidFill>
                      </a:rPr>
                      <a:t>integrering</a:t>
                    </a:r>
                    <a:r>
                      <a:rPr lang="en-US" sz="1170" b="1" i="0" u="none" strike="noStrike" kern="1200" baseline="0" dirty="0">
                        <a:solidFill>
                          <a:prstClr val="white"/>
                        </a:solidFill>
                      </a:rPr>
                      <a:t>/</a:t>
                    </a:r>
                    <a:r>
                      <a:rPr lang="en-US" sz="1170" b="1" i="0" u="none" strike="noStrike" kern="1200" baseline="0" dirty="0" err="1">
                        <a:solidFill>
                          <a:prstClr val="white"/>
                        </a:solidFill>
                      </a:rPr>
                      <a:t>inkludering</a:t>
                    </a:r>
                    <a:endParaRPr lang="en-US" sz="1170" b="1" i="0" u="none" strike="noStrike" kern="1200" baseline="0" dirty="0">
                      <a:solidFill>
                        <a:prstClr val="white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170" b="1" i="0" u="none" strike="noStrike" kern="1200" baseline="0">
                      <a:solidFill>
                        <a:prstClr val="white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039028146870798"/>
                      <c:h val="0.13903808682931088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4-F3B9-4EC6-9996-DC7CEABFF532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sz="1300" b="1" i="0" u="none" strike="noStrike" kern="1200" baseline="0" dirty="0" err="1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rPr>
                      <a:t>Toppidrett</a:t>
                    </a:r>
                    <a:r>
                      <a:rPr lang="en-US" sz="1300" dirty="0"/>
                      <a:t> 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F3B9-4EC6-9996-DC7CEABFF532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sz="1300" b="1" i="0" u="none" strike="noStrike" kern="1200" baseline="0" dirty="0" err="1">
                        <a:solidFill>
                          <a:prstClr val="white"/>
                        </a:solidFill>
                      </a:rPr>
                      <a:t>Breddeidrett</a:t>
                    </a:r>
                    <a:endParaRPr lang="en-US" sz="1300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0CDB-42EC-B97D-C81154684E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Organisasjon</c:v>
                </c:pt>
                <c:pt idx="1">
                  <c:v>Anlegg</c:v>
                </c:pt>
                <c:pt idx="2">
                  <c:v>Økonomi</c:v>
                </c:pt>
                <c:pt idx="3">
                  <c:v>Barn, ungdom og integrering/inkludering</c:v>
                </c:pt>
                <c:pt idx="4">
                  <c:v>Toppidrett   </c:v>
                </c:pt>
                <c:pt idx="5">
                  <c:v>Breddeidrett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  <c:pt idx="4">
                  <c:v>20</c:v>
                </c:pt>
                <c:pt idx="5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B9-4EC6-9996-DC7CEABFF53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5.6172478061688638E-2"/>
          <c:y val="0.95271866137922989"/>
          <c:w val="0.89999998784934498"/>
          <c:h val="4.63095003692949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76EE5A4-AC8F-A6C7-D42C-9F4B756245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5FA35632-0F1A-DCBD-485C-FDD6FE84CB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03E8D4F-76C5-ED79-A989-8634F315A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ED847-D7F2-4684-A95C-B8AA87D4D5B3}" type="datetimeFigureOut">
              <a:rPr lang="nb-NO" smtClean="0"/>
              <a:t>20.11.2025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029146E-EC9F-E249-0A9B-A66004AE8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8C8A21E-FA77-ECF5-1F61-B5ACA8892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F6D69-E17B-441A-B228-9993D053D8C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17026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02C439B-EB15-9A4C-31A7-B30E4140C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CB455623-687A-3C60-6CA1-67686A75D0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61A8640-5008-8328-BDA2-EFAC6470B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ED847-D7F2-4684-A95C-B8AA87D4D5B3}" type="datetimeFigureOut">
              <a:rPr lang="nb-NO" smtClean="0"/>
              <a:t>20.11.2025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65E9632-8990-F3FA-4CF8-FBE02F3BD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C06B05C-D586-0FF8-6E23-1E8AD88B0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F6D69-E17B-441A-B228-9993D053D8C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29663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9F761F99-C007-FD2B-025B-5CC22CF85F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77E4A0D3-4F6F-4155-ABAF-05A0B30A9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9048ED6-0999-A788-1AFF-78E8246A8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ED847-D7F2-4684-A95C-B8AA87D4D5B3}" type="datetimeFigureOut">
              <a:rPr lang="nb-NO" smtClean="0"/>
              <a:t>20.11.2025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94B0488-C030-0110-F1F0-C78B1EABA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EAC33F1-A91D-4C78-F92F-53444ADA7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F6D69-E17B-441A-B228-9993D053D8C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72180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9F251D8-BAB3-8316-15C8-A6D981A6B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7A24278-D418-AC57-C47A-876D7D19D0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7E2551F-660B-3F82-A00A-79380D2B0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ED847-D7F2-4684-A95C-B8AA87D4D5B3}" type="datetimeFigureOut">
              <a:rPr lang="nb-NO" smtClean="0"/>
              <a:t>20.11.2025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0F64900-AC89-9773-B6E5-9F5F9FA3B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62AEFCD-23C9-D10A-9DC3-CE830309C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F6D69-E17B-441A-B228-9993D053D8C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24811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8094709-7BED-9630-853B-1C92086B0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323E755-BC21-7C78-09DF-C85184544C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AA5BE25-CF39-05B0-1E9C-1F2230C94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ED847-D7F2-4684-A95C-B8AA87D4D5B3}" type="datetimeFigureOut">
              <a:rPr lang="nb-NO" smtClean="0"/>
              <a:t>20.11.2025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913717D-14CC-3174-0AA4-39C279563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A1BB511-0CA9-A1D9-54D0-55FC657E2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F6D69-E17B-441A-B228-9993D053D8C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99573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334343B-12E6-A8A9-E57D-53D3B6F3A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19100CF-A57D-16D2-0CDC-56662524E1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62BA78B-5962-C858-6773-BD2FB7743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63947AA5-FDFE-ACC2-3715-2AB105220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ED847-D7F2-4684-A95C-B8AA87D4D5B3}" type="datetimeFigureOut">
              <a:rPr lang="nb-NO" smtClean="0"/>
              <a:t>20.11.2025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8A751FF8-22F3-FCE9-BBC3-8D0476FC1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54D89A17-59C4-9E02-EA16-759EA8680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F6D69-E17B-441A-B228-9993D053D8C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2725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122DBA1-DD8D-575A-77C7-9568079AF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5E23B1D-742F-F5CD-206C-4AB0AC08F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C3227D9-973B-090F-33FC-86FEE9E9FA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DFAA4384-B258-A8C8-9685-CFA0FF712E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DD6E61B2-8E67-8A82-2618-D0027195BA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B549EB58-CB00-233F-A67E-BEDD40E6A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ED847-D7F2-4684-A95C-B8AA87D4D5B3}" type="datetimeFigureOut">
              <a:rPr lang="nb-NO" smtClean="0"/>
              <a:t>20.11.2025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97B6D08A-8EE9-DCBB-C044-CD601D6E2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AF384665-E4E9-B0FD-E707-24D43728D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F6D69-E17B-441A-B228-9993D053D8C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35012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764FD04-8F30-A339-1652-1D5D60D99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4838BA7F-A286-925A-285B-E973DF637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ED847-D7F2-4684-A95C-B8AA87D4D5B3}" type="datetimeFigureOut">
              <a:rPr lang="nb-NO" smtClean="0"/>
              <a:t>20.11.2025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9951BBE2-A785-1241-4FF6-9699CDAAD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E3DAD123-C02D-669F-D498-064C4936D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F6D69-E17B-441A-B228-9993D053D8C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70864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FDB30208-03A7-A95D-5EE9-873683E25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ED847-D7F2-4684-A95C-B8AA87D4D5B3}" type="datetimeFigureOut">
              <a:rPr lang="nb-NO" smtClean="0"/>
              <a:t>20.11.2025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7A0FCAAD-4B90-5011-1EF1-D5AE91462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0391CBB1-596B-A539-283F-43AECDD87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F6D69-E17B-441A-B228-9993D053D8C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033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2F40F9A-58AC-201E-0C65-5F14D458B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F415849-C614-2DE3-12ED-66E5B06D84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F46F3A38-2B14-9407-E0FD-C816606B3B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14307667-9182-0022-04B1-ED6ED6DA3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ED847-D7F2-4684-A95C-B8AA87D4D5B3}" type="datetimeFigureOut">
              <a:rPr lang="nb-NO" smtClean="0"/>
              <a:t>20.11.2025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699CCC0-7D3D-FECC-B503-DC35F31AF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A231D874-68FE-A9F1-6CCD-2FF59B9D9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F6D69-E17B-441A-B228-9993D053D8C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74784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352B12E-8F51-7C46-F5B9-D6025E85C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14A5DEF3-8EAE-508D-A04C-8E7A08131B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B4A8851F-A28E-C8C3-5A14-FB0F10E625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544F4AEB-7B34-4244-C14B-12162D9DA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ED847-D7F2-4684-A95C-B8AA87D4D5B3}" type="datetimeFigureOut">
              <a:rPr lang="nb-NO" smtClean="0"/>
              <a:t>20.11.2025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4517148-BC3F-1D16-5C69-14CB3A5C5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4377DB8-8116-44C5-33E7-FFF5D44E4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F6D69-E17B-441A-B228-9993D053D8C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51673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1310095A-5ED0-3D4C-9A50-63C50E4D9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9D58F5C-4C34-ED30-BEE9-6B533C8C6C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71A53FA-DC56-5851-366A-892A20863C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BED847-D7F2-4684-A95C-B8AA87D4D5B3}" type="datetimeFigureOut">
              <a:rPr lang="nb-NO" smtClean="0"/>
              <a:t>20.11.2025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F7E8438-6E8D-F1E1-862F-B3C607A915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46390B6-2610-B802-1343-39E750B767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0F6D69-E17B-441A-B228-9993D053D8C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86875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8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4.png"/><Relationship Id="rId5" Type="http://schemas.openxmlformats.org/officeDocument/2006/relationships/image" Target="../media/image6.svg"/><Relationship Id="rId10" Type="http://schemas.openxmlformats.org/officeDocument/2006/relationships/chart" Target="../charts/chart1.xml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811DC3AA-6745-E816-7746-881D0390DD94}"/>
              </a:ext>
            </a:extLst>
          </p:cNvPr>
          <p:cNvGrpSpPr/>
          <p:nvPr/>
        </p:nvGrpSpPr>
        <p:grpSpPr>
          <a:xfrm>
            <a:off x="8000682" y="-1583753"/>
            <a:ext cx="2801749" cy="2801749"/>
            <a:chOff x="8000682" y="-1583753"/>
            <a:chExt cx="2801749" cy="2801749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C2DB17E6-94FD-FE57-17D2-02B0D9C9F157}"/>
                </a:ext>
              </a:extLst>
            </p:cNvPr>
            <p:cNvSpPr/>
            <p:nvPr/>
          </p:nvSpPr>
          <p:spPr>
            <a:xfrm rot="18920927">
              <a:off x="8000682" y="-1583753"/>
              <a:ext cx="2801749" cy="2801749"/>
            </a:xfrm>
            <a:prstGeom prst="roundRect">
              <a:avLst/>
            </a:prstGeom>
            <a:solidFill>
              <a:srgbClr val="00336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2" name="Graphic 41">
              <a:extLst>
                <a:ext uri="{FF2B5EF4-FFF2-40B4-BE49-F238E27FC236}">
                  <a16:creationId xmlns:a16="http://schemas.microsoft.com/office/drawing/2014/main" id="{7C08121D-3677-E960-3ACF-0C8857CEAF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9129761" y="-574977"/>
              <a:ext cx="543590" cy="1327785"/>
            </a:xfrm>
            <a:prstGeom prst="rect">
              <a:avLst/>
            </a:prstGeom>
          </p:spPr>
        </p:pic>
      </p:grpSp>
      <p:pic>
        <p:nvPicPr>
          <p:cNvPr id="29" name="Graphic 28">
            <a:extLst>
              <a:ext uri="{FF2B5EF4-FFF2-40B4-BE49-F238E27FC236}">
                <a16:creationId xmlns:a16="http://schemas.microsoft.com/office/drawing/2014/main" id="{E9665F2A-4A19-BF8D-3B04-0D6F6EEDD4C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5867229" y="6248865"/>
            <a:ext cx="457541" cy="111760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F426F4BA-61AE-14E3-D285-0A60580CFA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15728" y="690649"/>
            <a:ext cx="1811051" cy="9055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2F695EB-1B12-2528-06E6-A318A02B06DF}"/>
              </a:ext>
            </a:extLst>
          </p:cNvPr>
          <p:cNvSpPr txBox="1"/>
          <p:nvPr/>
        </p:nvSpPr>
        <p:spPr>
          <a:xfrm>
            <a:off x="824941" y="2652234"/>
            <a:ext cx="659551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600" b="1" kern="1200" dirty="0">
                <a:solidFill>
                  <a:srgbClr val="001932"/>
                </a:solidFill>
                <a:latin typeface="+mj-lt"/>
                <a:ea typeface="+mj-ea"/>
                <a:cs typeface="+mj-cs"/>
              </a:rPr>
              <a:t>STRATEGIPLAN 2025 </a:t>
            </a:r>
            <a:endParaRPr lang="en-US" sz="5600" dirty="0">
              <a:solidFill>
                <a:srgbClr val="001932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1CE3C55-DE14-8821-2C27-81F2C35575BE}"/>
              </a:ext>
            </a:extLst>
          </p:cNvPr>
          <p:cNvGrpSpPr/>
          <p:nvPr/>
        </p:nvGrpSpPr>
        <p:grpSpPr>
          <a:xfrm>
            <a:off x="915728" y="3667949"/>
            <a:ext cx="3189325" cy="451413"/>
            <a:chOff x="949125" y="3537390"/>
            <a:chExt cx="3189325" cy="451413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315D5A60-D0B6-F8A6-D489-1DAAE2D58622}"/>
                </a:ext>
              </a:extLst>
            </p:cNvPr>
            <p:cNvSpPr/>
            <p:nvPr/>
          </p:nvSpPr>
          <p:spPr>
            <a:xfrm>
              <a:off x="949125" y="3537390"/>
              <a:ext cx="3175836" cy="451412"/>
            </a:xfrm>
            <a:prstGeom prst="roundRect">
              <a:avLst>
                <a:gd name="adj" fmla="val 50000"/>
              </a:avLst>
            </a:prstGeom>
            <a:solidFill>
              <a:srgbClr val="00336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/>
                <a:t>     </a:t>
              </a:r>
              <a:r>
                <a:rPr lang="en-US" sz="1600" dirty="0" err="1"/>
                <a:t>Idrettsr</a:t>
              </a:r>
              <a:r>
                <a:rPr lang="nn-NO" sz="1600" dirty="0"/>
                <a:t>ådet i Bergen</a:t>
              </a:r>
              <a:endParaRPr lang="en-US" sz="1600" dirty="0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FD22049A-644F-444E-3FB6-000FA4926423}"/>
                </a:ext>
              </a:extLst>
            </p:cNvPr>
            <p:cNvGrpSpPr/>
            <p:nvPr/>
          </p:nvGrpSpPr>
          <p:grpSpPr>
            <a:xfrm>
              <a:off x="3414777" y="3537390"/>
              <a:ext cx="723673" cy="451413"/>
              <a:chOff x="3593684" y="3537390"/>
              <a:chExt cx="723673" cy="451413"/>
            </a:xfrm>
          </p:grpSpPr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id="{9DE3A9ED-E347-F3F1-84B7-CC905FB35DAD}"/>
                  </a:ext>
                </a:extLst>
              </p:cNvPr>
              <p:cNvSpPr/>
              <p:nvPr/>
            </p:nvSpPr>
            <p:spPr>
              <a:xfrm rot="5400000">
                <a:off x="3729814" y="3401260"/>
                <a:ext cx="451413" cy="723673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EF2E3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E77E1D3C-B004-4B1E-FC43-8E0A10663ED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27192" y="3765549"/>
                <a:ext cx="397768" cy="0"/>
              </a:xfrm>
              <a:prstGeom prst="straightConnector1">
                <a:avLst/>
              </a:prstGeom>
              <a:ln w="25400">
                <a:solidFill>
                  <a:schemeClr val="bg1">
                    <a:lumMod val="95000"/>
                  </a:schemeClr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6" name="Graphic 25">
            <a:extLst>
              <a:ext uri="{FF2B5EF4-FFF2-40B4-BE49-F238E27FC236}">
                <a16:creationId xmlns:a16="http://schemas.microsoft.com/office/drawing/2014/main" id="{4C884C00-9CEA-22DF-5F27-46AB5710AA0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0" y="0"/>
            <a:ext cx="529713" cy="2631199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BBC3B9B6-455D-36B6-567F-5F868734BC9F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876790" y="5734356"/>
            <a:ext cx="1729582" cy="1901847"/>
            <a:chOff x="-876790" y="5734356"/>
            <a:chExt cx="1729582" cy="1901847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A809235-B8B5-0522-A0F8-19EBC82B4FC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20163742">
              <a:off x="-876790" y="5734356"/>
              <a:ext cx="1729582" cy="1901847"/>
            </a:xfrm>
            <a:prstGeom prst="ellipse">
              <a:avLst/>
            </a:prstGeom>
            <a:solidFill>
              <a:srgbClr val="EF2E3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8" name="Graphic 27">
              <a:extLst>
                <a:ext uri="{FF2B5EF4-FFF2-40B4-BE49-F238E27FC236}">
                  <a16:creationId xmlns:a16="http://schemas.microsoft.com/office/drawing/2014/main" id="{3DC33A65-FF1D-9114-6F52-5BFBCBEB0CA3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9120" y="6167351"/>
              <a:ext cx="470593" cy="640314"/>
            </a:xfrm>
            <a:prstGeom prst="rect">
              <a:avLst/>
            </a:prstGeom>
          </p:spPr>
        </p:pic>
      </p:grp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B07BCD09-58BB-4A4D-2AE5-4E8C9594A5E6}"/>
              </a:ext>
            </a:extLst>
          </p:cNvPr>
          <p:cNvSpPr/>
          <p:nvPr/>
        </p:nvSpPr>
        <p:spPr>
          <a:xfrm rot="2707836">
            <a:off x="8997361" y="866789"/>
            <a:ext cx="6363093" cy="6218477"/>
          </a:xfrm>
          <a:prstGeom prst="roundRect">
            <a:avLst>
              <a:gd name="adj" fmla="val 9617"/>
            </a:avLst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 descr="A magnifying glass and pen on a black pad&#10;&#10;AI-generated content may be incorrect.">
            <a:extLst>
              <a:ext uri="{FF2B5EF4-FFF2-40B4-BE49-F238E27FC236}">
                <a16:creationId xmlns:a16="http://schemas.microsoft.com/office/drawing/2014/main" id="{B22793B6-B0A6-BDFC-65BA-E6A2BCAD0F3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251" y="-493174"/>
            <a:ext cx="8901257" cy="8901257"/>
          </a:xfrm>
          <a:prstGeom prst="rect">
            <a:avLst/>
          </a:prstGeom>
        </p:spPr>
      </p:pic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7D99207F-6B7E-461A-AE24-7806DB472A6E}"/>
              </a:ext>
            </a:extLst>
          </p:cNvPr>
          <p:cNvSpPr/>
          <p:nvPr/>
        </p:nvSpPr>
        <p:spPr>
          <a:xfrm rot="18886990">
            <a:off x="7417636" y="1270689"/>
            <a:ext cx="1442720" cy="1442720"/>
          </a:xfrm>
          <a:prstGeom prst="roundRect">
            <a:avLst>
              <a:gd name="adj" fmla="val 25630"/>
            </a:avLst>
          </a:prstGeom>
          <a:solidFill>
            <a:srgbClr val="EF2E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569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84EB7D-EFEC-616B-634D-70B8835BD0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A9D97E87-C9B0-6EBD-989A-A8D6E93D70FE}"/>
              </a:ext>
            </a:extLst>
          </p:cNvPr>
          <p:cNvGrpSpPr/>
          <p:nvPr/>
        </p:nvGrpSpPr>
        <p:grpSpPr>
          <a:xfrm rot="5400000">
            <a:off x="11746665" y="1315601"/>
            <a:ext cx="1878704" cy="1878704"/>
            <a:chOff x="8000680" y="-1598575"/>
            <a:chExt cx="2801748" cy="2801748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6E88F47E-B8BB-57FD-1F33-0A3B5E1B736B}"/>
                </a:ext>
              </a:extLst>
            </p:cNvPr>
            <p:cNvSpPr/>
            <p:nvPr/>
          </p:nvSpPr>
          <p:spPr>
            <a:xfrm rot="18920927">
              <a:off x="8000680" y="-1598575"/>
              <a:ext cx="2801748" cy="2801748"/>
            </a:xfrm>
            <a:prstGeom prst="roundRect">
              <a:avLst/>
            </a:prstGeom>
            <a:solidFill>
              <a:srgbClr val="00336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2" name="Graphic 41">
              <a:extLst>
                <a:ext uri="{FF2B5EF4-FFF2-40B4-BE49-F238E27FC236}">
                  <a16:creationId xmlns:a16="http://schemas.microsoft.com/office/drawing/2014/main" id="{5FB3EFB7-A30E-D113-2E30-74E85DD1C1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9129760" y="19017"/>
              <a:ext cx="543590" cy="1327784"/>
            </a:xfrm>
            <a:prstGeom prst="rect">
              <a:avLst/>
            </a:prstGeom>
          </p:spPr>
        </p:pic>
      </p:grpSp>
      <p:pic>
        <p:nvPicPr>
          <p:cNvPr id="2" name="Graphic 1">
            <a:extLst>
              <a:ext uri="{FF2B5EF4-FFF2-40B4-BE49-F238E27FC236}">
                <a16:creationId xmlns:a16="http://schemas.microsoft.com/office/drawing/2014/main" id="{CF085D04-C1C2-F36B-4903-5C126E339F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73510" y="334356"/>
            <a:ext cx="1360544" cy="6802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EFDCFB9-6D11-AE27-6EAE-4BB8BF79C457}"/>
              </a:ext>
            </a:extLst>
          </p:cNvPr>
          <p:cNvSpPr txBox="1"/>
          <p:nvPr/>
        </p:nvSpPr>
        <p:spPr>
          <a:xfrm>
            <a:off x="601421" y="399075"/>
            <a:ext cx="8146339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3400" b="1" dirty="0"/>
              <a:t>Idrettsrådet i Bergen – Hvem er vi?</a:t>
            </a:r>
            <a:endParaRPr lang="en-US" sz="3400" b="1" dirty="0">
              <a:solidFill>
                <a:srgbClr val="001932"/>
              </a:solidFill>
            </a:endParaRP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521B1D41-EF00-BB54-0EF7-0DD1084167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129456" y="30482"/>
            <a:ext cx="446162" cy="2216179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C2C38F9D-8C3C-CB4A-459D-C1289330C068}"/>
              </a:ext>
            </a:extLst>
          </p:cNvPr>
          <p:cNvGrpSpPr>
            <a:grpSpLocks/>
          </p:cNvGrpSpPr>
          <p:nvPr/>
        </p:nvGrpSpPr>
        <p:grpSpPr>
          <a:xfrm>
            <a:off x="-1035714" y="5833361"/>
            <a:ext cx="1581280" cy="1738774"/>
            <a:chOff x="-962277" y="5731499"/>
            <a:chExt cx="1741002" cy="1914404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FDC85C7-CC2F-E4BF-1351-C6773A9B3450}"/>
                </a:ext>
              </a:extLst>
            </p:cNvPr>
            <p:cNvSpPr>
              <a:spLocks/>
            </p:cNvSpPr>
            <p:nvPr/>
          </p:nvSpPr>
          <p:spPr>
            <a:xfrm rot="20163742">
              <a:off x="-962277" y="5731499"/>
              <a:ext cx="1741002" cy="1914404"/>
            </a:xfrm>
            <a:prstGeom prst="ellipse">
              <a:avLst/>
            </a:prstGeom>
            <a:solidFill>
              <a:srgbClr val="EF2E3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8" name="Graphic 27">
              <a:extLst>
                <a:ext uri="{FF2B5EF4-FFF2-40B4-BE49-F238E27FC236}">
                  <a16:creationId xmlns:a16="http://schemas.microsoft.com/office/drawing/2014/main" id="{3F909E9A-5BB9-5C3E-F0CD-639D832525F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9120" y="6167351"/>
              <a:ext cx="470593" cy="640314"/>
            </a:xfrm>
            <a:prstGeom prst="rect">
              <a:avLst/>
            </a:prstGeom>
          </p:spPr>
        </p:pic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id="{D510A37F-414A-F72F-D638-06308625CD35}"/>
              </a:ext>
            </a:extLst>
          </p:cNvPr>
          <p:cNvSpPr/>
          <p:nvPr/>
        </p:nvSpPr>
        <p:spPr>
          <a:xfrm>
            <a:off x="4168987" y="6594372"/>
            <a:ext cx="954107" cy="954107"/>
          </a:xfrm>
          <a:prstGeom prst="ellipse">
            <a:avLst/>
          </a:prstGeom>
          <a:noFill/>
          <a:ln w="254000">
            <a:solidFill>
              <a:srgbClr val="0033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6CD1E12-D592-E64C-2F16-26D2D86EE8F2}"/>
              </a:ext>
            </a:extLst>
          </p:cNvPr>
          <p:cNvGrpSpPr/>
          <p:nvPr/>
        </p:nvGrpSpPr>
        <p:grpSpPr>
          <a:xfrm>
            <a:off x="8818688" y="5593251"/>
            <a:ext cx="3324468" cy="1237890"/>
            <a:chOff x="8981038" y="4684210"/>
            <a:chExt cx="3324468" cy="123789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E39C9BB-36C4-110C-43E9-DAC175065510}"/>
                </a:ext>
              </a:extLst>
            </p:cNvPr>
            <p:cNvSpPr txBox="1"/>
            <p:nvPr/>
          </p:nvSpPr>
          <p:spPr>
            <a:xfrm>
              <a:off x="11539037" y="5504952"/>
              <a:ext cx="6415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~</a:t>
              </a:r>
              <a:r>
                <a:rPr lang="en-US" sz="1600" dirty="0"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200" dirty="0"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IRB</a:t>
              </a:r>
              <a:r>
                <a:rPr lang="en-US" sz="1600" dirty="0"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1A60213-1D4C-3D1F-60DF-9EBED6236357}"/>
                </a:ext>
              </a:extLst>
            </p:cNvPr>
            <p:cNvSpPr txBox="1"/>
            <p:nvPr/>
          </p:nvSpPr>
          <p:spPr>
            <a:xfrm>
              <a:off x="8981038" y="5079806"/>
              <a:ext cx="33244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200" i="1" dirty="0">
                  <a:solidFill>
                    <a:srgbClr val="001932"/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Positiv fritid i en </a:t>
              </a:r>
              <a:r>
                <a:rPr lang="nb-NO" sz="1200" b="1" i="1" dirty="0">
                  <a:solidFill>
                    <a:srgbClr val="001932"/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inkluderende</a:t>
              </a:r>
              <a:r>
                <a:rPr lang="nb-NO" sz="1200" i="1" dirty="0">
                  <a:solidFill>
                    <a:srgbClr val="001932"/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og </a:t>
              </a:r>
              <a:r>
                <a:rPr lang="nb-NO" sz="1200" b="1" i="1" dirty="0">
                  <a:solidFill>
                    <a:srgbClr val="001932"/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positiv</a:t>
              </a:r>
              <a:r>
                <a:rPr lang="nb-NO" sz="1200" i="1" dirty="0">
                  <a:solidFill>
                    <a:srgbClr val="001932"/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by</a:t>
              </a:r>
              <a:endParaRPr lang="en-US" sz="1200" dirty="0">
                <a:solidFill>
                  <a:srgbClr val="00193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C6910A9-6570-C0C5-74F1-2A0E9E9350CC}"/>
                </a:ext>
              </a:extLst>
            </p:cNvPr>
            <p:cNvSpPr txBox="1"/>
            <p:nvPr/>
          </p:nvSpPr>
          <p:spPr>
            <a:xfrm>
              <a:off x="10342185" y="4684210"/>
              <a:ext cx="449162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>
                  <a:solidFill>
                    <a:srgbClr val="001932"/>
                  </a:solidFill>
                  <a:effectLst/>
                  <a:latin typeface="Amasis MT Pro" panose="02040504050005020304" pitchFamily="18" charset="0"/>
                </a:rPr>
                <a:t>“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27A6FE0-7E23-D70D-00E0-46EC432A6AB4}"/>
                </a:ext>
              </a:extLst>
            </p:cNvPr>
            <p:cNvSpPr txBox="1"/>
            <p:nvPr/>
          </p:nvSpPr>
          <p:spPr>
            <a:xfrm>
              <a:off x="10361640" y="5244992"/>
              <a:ext cx="449162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>
                  <a:solidFill>
                    <a:srgbClr val="001932"/>
                  </a:solidFill>
                  <a:effectLst/>
                  <a:latin typeface="Amasis MT Pro" panose="02040504050005020304" pitchFamily="18" charset="0"/>
                </a:rPr>
                <a:t>”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4F1B62E-B3C3-F7D1-D938-BCCF130DB298}"/>
                </a:ext>
              </a:extLst>
            </p:cNvPr>
            <p:cNvCxnSpPr>
              <a:cxnSpLocks/>
            </p:cNvCxnSpPr>
            <p:nvPr/>
          </p:nvCxnSpPr>
          <p:spPr>
            <a:xfrm>
              <a:off x="9061679" y="4951878"/>
              <a:ext cx="1271016" cy="0"/>
            </a:xfrm>
            <a:prstGeom prst="line">
              <a:avLst/>
            </a:prstGeom>
            <a:ln w="15875">
              <a:solidFill>
                <a:srgbClr val="0019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D355B39-D3F7-53C5-A2F2-E2EF5AB1C825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289" y="4961174"/>
              <a:ext cx="1271016" cy="10160"/>
            </a:xfrm>
            <a:prstGeom prst="line">
              <a:avLst/>
            </a:prstGeom>
            <a:ln w="15875">
              <a:solidFill>
                <a:srgbClr val="0019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B4D6270-3C2E-3C68-AC07-6AC8F6771E4C}"/>
                </a:ext>
              </a:extLst>
            </p:cNvPr>
            <p:cNvCxnSpPr>
              <a:cxnSpLocks/>
            </p:cNvCxnSpPr>
            <p:nvPr/>
          </p:nvCxnSpPr>
          <p:spPr>
            <a:xfrm>
              <a:off x="9061679" y="5474348"/>
              <a:ext cx="1271016" cy="0"/>
            </a:xfrm>
            <a:prstGeom prst="line">
              <a:avLst/>
            </a:prstGeom>
            <a:ln w="15875">
              <a:solidFill>
                <a:srgbClr val="0019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90474C9-CCBB-712B-8606-89657092CFB1}"/>
                </a:ext>
              </a:extLst>
            </p:cNvPr>
            <p:cNvCxnSpPr>
              <a:cxnSpLocks/>
            </p:cNvCxnSpPr>
            <p:nvPr/>
          </p:nvCxnSpPr>
          <p:spPr>
            <a:xfrm>
              <a:off x="10823017" y="5474348"/>
              <a:ext cx="1271016" cy="0"/>
            </a:xfrm>
            <a:prstGeom prst="line">
              <a:avLst/>
            </a:prstGeom>
            <a:ln w="15875">
              <a:solidFill>
                <a:srgbClr val="0019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00E0B4A9-1A8A-3532-FC77-EF69257BA58F}"/>
              </a:ext>
            </a:extLst>
          </p:cNvPr>
          <p:cNvSpPr txBox="1"/>
          <p:nvPr/>
        </p:nvSpPr>
        <p:spPr>
          <a:xfrm>
            <a:off x="601421" y="993309"/>
            <a:ext cx="92624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/>
              <a:t>Idrettsrådet Bergen </a:t>
            </a:r>
            <a:r>
              <a:rPr lang="en-US" sz="1600" dirty="0" err="1"/>
              <a:t>ble</a:t>
            </a:r>
            <a:r>
              <a:rPr lang="en-US" sz="1600" dirty="0"/>
              <a:t> </a:t>
            </a:r>
            <a:r>
              <a:rPr lang="en-US" sz="1600" dirty="0" err="1"/>
              <a:t>stiftet</a:t>
            </a:r>
            <a:r>
              <a:rPr lang="en-US" sz="1600" dirty="0"/>
              <a:t> 19. </a:t>
            </a:r>
            <a:r>
              <a:rPr lang="en-US" sz="1600" dirty="0" err="1"/>
              <a:t>januar</a:t>
            </a:r>
            <a:r>
              <a:rPr lang="en-US" sz="1600" dirty="0"/>
              <a:t> 1973 </a:t>
            </a:r>
            <a:r>
              <a:rPr lang="en-US" sz="1600" dirty="0" err="1"/>
              <a:t>og</a:t>
            </a:r>
            <a:r>
              <a:rPr lang="en-US" sz="1600" dirty="0"/>
              <a:t> er </a:t>
            </a:r>
            <a:r>
              <a:rPr lang="en-US" sz="1600" dirty="0" err="1"/>
              <a:t>en</a:t>
            </a:r>
            <a:r>
              <a:rPr lang="en-US" sz="1600" dirty="0"/>
              <a:t> </a:t>
            </a:r>
            <a:r>
              <a:rPr lang="en-US" sz="1600" dirty="0" err="1"/>
              <a:t>paraplyorganisasjon</a:t>
            </a:r>
            <a:r>
              <a:rPr lang="en-US" sz="1600" dirty="0"/>
              <a:t> for alle </a:t>
            </a:r>
            <a:r>
              <a:rPr lang="en-US" sz="1600" dirty="0" err="1"/>
              <a:t>idrettslag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Bergen. Vi </a:t>
            </a:r>
            <a:r>
              <a:rPr lang="en-US" sz="1600" dirty="0" err="1"/>
              <a:t>har</a:t>
            </a:r>
            <a:r>
              <a:rPr lang="en-US" sz="1600" dirty="0"/>
              <a:t> 112 000 </a:t>
            </a:r>
            <a:r>
              <a:rPr lang="en-US" sz="1600" dirty="0" err="1"/>
              <a:t>medlemmer</a:t>
            </a:r>
            <a:r>
              <a:rPr lang="en-US" sz="1600" dirty="0"/>
              <a:t>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80C8601-8218-9868-4FE7-B935E6850222}"/>
              </a:ext>
            </a:extLst>
          </p:cNvPr>
          <p:cNvSpPr txBox="1"/>
          <p:nvPr/>
        </p:nvSpPr>
        <p:spPr>
          <a:xfrm>
            <a:off x="601421" y="1800038"/>
            <a:ext cx="10332468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3400" b="1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Våre arbeidsoppgaver i henhold til NIFs lov</a:t>
            </a:r>
            <a:endParaRPr lang="en-US" sz="3400" b="1" dirty="0">
              <a:solidFill>
                <a:srgbClr val="00193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69B59D-0358-3460-4C12-5A511ABC00BB}"/>
              </a:ext>
            </a:extLst>
          </p:cNvPr>
          <p:cNvSpPr txBox="1"/>
          <p:nvPr/>
        </p:nvSpPr>
        <p:spPr>
          <a:xfrm>
            <a:off x="319397" y="2421825"/>
            <a:ext cx="11352143" cy="16592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69214" indent="-285750" algn="l" rtl="0">
              <a:lnSpc>
                <a:spcPts val="165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en-US" sz="160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Styrke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idrettens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rolle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og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rammevilkår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i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lokalsamfunnet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.</a:t>
            </a:r>
          </a:p>
          <a:p>
            <a:pPr marL="569214" indent="-285750" algn="l" rtl="0">
              <a:lnSpc>
                <a:spcPts val="165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en-US" sz="160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Foreta</a:t>
            </a:r>
            <a:r>
              <a:rPr lang="en-US" sz="160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US" sz="160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prioriteringer</a:t>
            </a:r>
            <a:r>
              <a:rPr lang="en-US" sz="160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på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vegne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av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idrettslagene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i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kommunen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.</a:t>
            </a:r>
          </a:p>
          <a:p>
            <a:pPr marL="569214" indent="-285750" algn="l" rtl="0">
              <a:lnSpc>
                <a:spcPts val="165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en-US" sz="160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Dokumentere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og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synliggjøre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idrettens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lokale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omfang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samt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utvikle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lokale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idrettspolitiske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handlingsprogram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.</a:t>
            </a:r>
          </a:p>
          <a:p>
            <a:pPr marL="569214" indent="-285750" algn="l" rtl="0">
              <a:lnSpc>
                <a:spcPts val="165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en-US" sz="16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Være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en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møteplass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og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utviklingsarena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i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skjæringspunktet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mellom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offentlig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og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frivillig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virke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.</a:t>
            </a:r>
          </a:p>
          <a:p>
            <a:pPr marL="569214" indent="-285750" algn="l" rtl="0">
              <a:lnSpc>
                <a:spcPts val="165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en-US" sz="16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Være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et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idrettspolitisk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organisasjonsledd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med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oppgaver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primært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på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lokalt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nivå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.</a:t>
            </a:r>
          </a:p>
          <a:p>
            <a:pPr marL="569214" indent="-285750" algn="l" rtl="0">
              <a:lnSpc>
                <a:spcPts val="165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en-US" sz="16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Vi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innstiller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og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fordeler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Lokale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aktivitetsmidler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(</a:t>
            </a:r>
            <a:r>
              <a:rPr lang="en-US" sz="1600" b="0" i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LAM)</a:t>
            </a:r>
            <a:r>
              <a:rPr lang="en-US" sz="1600">
                <a:solidFill>
                  <a:srgbClr val="000000"/>
                </a:solidFill>
                <a:latin typeface="Aptos" panose="020B0004020202020204" pitchFamily="34" charset="0"/>
              </a:rPr>
              <a:t>.</a:t>
            </a:r>
            <a:r>
              <a:rPr lang="en-US" sz="1600" b="0" i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Fordeles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til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alle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som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driver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barne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-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og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ungdomsidrett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til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og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med 19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år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0A5E54A-F56F-DF21-EA71-58F44796B514}"/>
              </a:ext>
            </a:extLst>
          </p:cNvPr>
          <p:cNvSpPr txBox="1"/>
          <p:nvPr/>
        </p:nvSpPr>
        <p:spPr>
          <a:xfrm>
            <a:off x="601421" y="4467056"/>
            <a:ext cx="10332468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Våre</a:t>
            </a:r>
            <a:r>
              <a:rPr lang="en-US" sz="3400" b="1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US" sz="3400" b="1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samfunnsansvarsprosjekter</a:t>
            </a:r>
            <a:endParaRPr lang="en-US" sz="3400" b="1" dirty="0">
              <a:solidFill>
                <a:srgbClr val="001932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31E925-6F76-AC8E-7E93-6A66E4AE43EB}"/>
              </a:ext>
            </a:extLst>
          </p:cNvPr>
          <p:cNvSpPr txBox="1"/>
          <p:nvPr/>
        </p:nvSpPr>
        <p:spPr>
          <a:xfrm>
            <a:off x="601422" y="5336666"/>
            <a:ext cx="9010106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50"/>
              </a:spcBef>
              <a:spcAft>
                <a:spcPts val="50"/>
              </a:spcAft>
              <a:buFont typeface="Wingdings" panose="05000000000000000000" pitchFamily="2" charset="2"/>
              <a:buChar char="Ø"/>
            </a:pPr>
            <a:r>
              <a:rPr lang="en-US" sz="16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Aktivitetsguide</a:t>
            </a:r>
            <a:endParaRPr lang="en-US" sz="1600" dirty="0">
              <a:solidFill>
                <a:srgbClr val="000000"/>
              </a:solidFill>
              <a:latin typeface="Aptos" panose="020B0004020202020204" pitchFamily="34" charset="0"/>
            </a:endParaRPr>
          </a:p>
          <a:p>
            <a:pPr marL="285750" indent="-285750">
              <a:spcBef>
                <a:spcPts val="50"/>
              </a:spcBef>
              <a:spcAft>
                <a:spcPts val="50"/>
              </a:spcAft>
              <a:buFont typeface="Wingdings" panose="05000000000000000000" pitchFamily="2" charset="2"/>
              <a:buChar char="Ø"/>
            </a:pPr>
            <a:r>
              <a:rPr lang="en-US" sz="16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LIM</a:t>
            </a:r>
          </a:p>
          <a:p>
            <a:pPr marL="285750" indent="-285750">
              <a:spcBef>
                <a:spcPts val="50"/>
              </a:spcBef>
              <a:spcAft>
                <a:spcPts val="50"/>
              </a:spcAft>
              <a:buFont typeface="Wingdings" panose="05000000000000000000" pitchFamily="2" charset="2"/>
              <a:buChar char="Ø"/>
            </a:pPr>
            <a:r>
              <a:rPr lang="en-US" sz="16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Åpen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skole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endParaRPr lang="en-US" sz="1600" dirty="0">
              <a:solidFill>
                <a:srgbClr val="000000"/>
              </a:solidFill>
              <a:latin typeface="Aptos" panose="020B0004020202020204" pitchFamily="34" charset="0"/>
            </a:endParaRPr>
          </a:p>
          <a:p>
            <a:pPr marL="285750" indent="-285750">
              <a:spcBef>
                <a:spcPts val="50"/>
              </a:spcBef>
              <a:spcAft>
                <a:spcPts val="50"/>
              </a:spcAft>
              <a:buFont typeface="Wingdings" panose="05000000000000000000" pitchFamily="2" charset="2"/>
              <a:buChar char="Ø"/>
            </a:pPr>
            <a:r>
              <a:rPr lang="en-US" sz="16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BUA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93439738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A19815-FD9D-1033-4B9D-B3A813ECBC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9CB95732-565A-4D2C-A3AB-CC460C0D38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77F1AF47-AE98-4034-BD91-1976FA4D9C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EC0EE2B-2029-48DD-893D-F528E651B0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7200" y="8482"/>
            <a:ext cx="3568276" cy="6858000"/>
          </a:xfrm>
          <a:prstGeom prst="rect">
            <a:avLst/>
          </a:prstGeom>
          <a:gradFill>
            <a:gsLst>
              <a:gs pos="0">
                <a:schemeClr val="accent1">
                  <a:alpha val="32000"/>
                </a:schemeClr>
              </a:gs>
              <a:gs pos="7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45AE1D08-1ED1-4F59-B42F-4D8EA33DC8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9A79B912-88EA-4640-BDEB-51B3B11A02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384F7C-9FC7-2E2D-0702-20D5C1A54DB3}"/>
              </a:ext>
            </a:extLst>
          </p:cNvPr>
          <p:cNvSpPr txBox="1"/>
          <p:nvPr/>
        </p:nvSpPr>
        <p:spPr>
          <a:xfrm>
            <a:off x="254644" y="2862471"/>
            <a:ext cx="3770832" cy="29078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 b="1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Strategiske</a:t>
            </a:r>
            <a:r>
              <a:rPr lang="en-US" sz="3700" b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</a:t>
            </a:r>
            <a:r>
              <a:rPr lang="en-US" sz="3700" b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atsingsområder</a:t>
            </a:r>
            <a:endParaRPr lang="en-US" sz="3700" b="1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4AFAFF-CAD7-0EF1-32BD-7D1C9D9E7CA9}"/>
              </a:ext>
            </a:extLst>
          </p:cNvPr>
          <p:cNvSpPr txBox="1"/>
          <p:nvPr/>
        </p:nvSpPr>
        <p:spPr>
          <a:xfrm>
            <a:off x="271503" y="5445417"/>
            <a:ext cx="3041803" cy="10458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1600" b="1" dirty="0" err="1">
                <a:solidFill>
                  <a:srgbClr val="FFFFFF"/>
                </a:solidFill>
              </a:rPr>
              <a:t>Strategiplan</a:t>
            </a:r>
            <a:r>
              <a:rPr lang="en-US" sz="1600" b="1" dirty="0">
                <a:solidFill>
                  <a:srgbClr val="FFFFFF"/>
                </a:solidFill>
              </a:rPr>
              <a:t> | 2025 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1FDFEDF-D753-323E-0BDB-2676F9911D1F}"/>
              </a:ext>
            </a:extLst>
          </p:cNvPr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20216" y="1092313"/>
            <a:ext cx="666881" cy="907394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C6B47408-9558-8450-46EE-9A930AF82B5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1108391" y="5968188"/>
            <a:ext cx="1353323" cy="952938"/>
            <a:chOff x="11108391" y="5968188"/>
            <a:chExt cx="1353323" cy="952938"/>
          </a:xfrm>
        </p:grpSpPr>
        <p:sp>
          <p:nvSpPr>
            <p:cNvPr id="11" name="Isosceles Triangle 10">
              <a:extLst>
                <a:ext uri="{FF2B5EF4-FFF2-40B4-BE49-F238E27FC236}">
                  <a16:creationId xmlns:a16="http://schemas.microsoft.com/office/drawing/2014/main" id="{D4EAEC89-F373-5584-79AC-E1159131C7C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8103838">
              <a:off x="11657032" y="6524450"/>
              <a:ext cx="795155" cy="396676"/>
            </a:xfrm>
            <a:prstGeom prst="triangle">
              <a:avLst/>
            </a:prstGeom>
            <a:solidFill>
              <a:srgbClr val="EF2E3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EF2E31"/>
                </a:solidFill>
                <a:highlight>
                  <a:srgbClr val="EF2E31"/>
                </a:highlight>
              </a:endParaRPr>
            </a:p>
          </p:txBody>
        </p:sp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B600E112-6B30-3CCA-EC29-34D788F8FBB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8103838">
              <a:off x="11108391" y="6524449"/>
              <a:ext cx="795155" cy="396676"/>
            </a:xfrm>
            <a:prstGeom prst="triangle">
              <a:avLst/>
            </a:prstGeom>
            <a:solidFill>
              <a:srgbClr val="00336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A363EE42-5A2E-9392-A489-E1F30515994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8103838">
              <a:off x="11666559" y="5968188"/>
              <a:ext cx="795155" cy="396676"/>
            </a:xfrm>
            <a:prstGeom prst="triangle">
              <a:avLst/>
            </a:prstGeom>
            <a:solidFill>
              <a:srgbClr val="00336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105584B-0813-A8FF-AECE-9E5EDBE2D343}"/>
              </a:ext>
            </a:extLst>
          </p:cNvPr>
          <p:cNvSpPr txBox="1"/>
          <p:nvPr/>
        </p:nvSpPr>
        <p:spPr>
          <a:xfrm>
            <a:off x="4209615" y="401612"/>
            <a:ext cx="79166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nb-NO"/>
              <a:t>Idrettsrådet i </a:t>
            </a:r>
            <a:r>
              <a:rPr lang="nb-NO" dirty="0"/>
              <a:t>Bergen </a:t>
            </a:r>
            <a:r>
              <a:rPr lang="nb-NO"/>
              <a:t>skal konsentrere </a:t>
            </a:r>
            <a:r>
              <a:rPr lang="nb-NO" dirty="0"/>
              <a:t>virksomheten til følgende utvalgte satsingsområder:</a:t>
            </a:r>
            <a:endParaRPr lang="en-US" dirty="0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4D6F1636-B644-FC77-2400-680EB84C94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5300" y="361830"/>
            <a:ext cx="1449308" cy="725897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114F6488-B8E3-2BF0-7806-E904B29BE0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070960" y="3109670"/>
            <a:ext cx="352353" cy="1750214"/>
          </a:xfrm>
          <a:prstGeom prst="rect">
            <a:avLst/>
          </a:prstGeom>
        </p:spPr>
      </p:pic>
      <p:grpSp>
        <p:nvGrpSpPr>
          <p:cNvPr id="91" name="Group 90">
            <a:extLst>
              <a:ext uri="{FF2B5EF4-FFF2-40B4-BE49-F238E27FC236}">
                <a16:creationId xmlns:a16="http://schemas.microsoft.com/office/drawing/2014/main" id="{F8D1CBCC-3C57-2045-BDAF-000C1E07B827}"/>
              </a:ext>
            </a:extLst>
          </p:cNvPr>
          <p:cNvGrpSpPr/>
          <p:nvPr/>
        </p:nvGrpSpPr>
        <p:grpSpPr>
          <a:xfrm>
            <a:off x="4841598" y="1973919"/>
            <a:ext cx="3900897" cy="1517431"/>
            <a:chOff x="4880510" y="1973919"/>
            <a:chExt cx="3900897" cy="1517431"/>
          </a:xfrm>
        </p:grpSpPr>
        <p:cxnSp>
          <p:nvCxnSpPr>
            <p:cNvPr id="45" name="Connector: Elbow 44">
              <a:extLst>
                <a:ext uri="{FF2B5EF4-FFF2-40B4-BE49-F238E27FC236}">
                  <a16:creationId xmlns:a16="http://schemas.microsoft.com/office/drawing/2014/main" id="{CF3CE992-134F-9B31-A992-2D96BE64A9AB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6864037" y="2305313"/>
              <a:ext cx="1917370" cy="1186037"/>
            </a:xfrm>
            <a:prstGeom prst="bentConnector3">
              <a:avLst>
                <a:gd name="adj1" fmla="val 50000"/>
              </a:avLst>
            </a:prstGeom>
            <a:ln w="38100" cmpd="sng">
              <a:solidFill>
                <a:srgbClr val="00336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Rectangle: Rounded Corners 70">
              <a:extLst>
                <a:ext uri="{FF2B5EF4-FFF2-40B4-BE49-F238E27FC236}">
                  <a16:creationId xmlns:a16="http://schemas.microsoft.com/office/drawing/2014/main" id="{A181E71C-28EB-8AB9-D4BE-055648BCEAB0}"/>
                </a:ext>
              </a:extLst>
            </p:cNvPr>
            <p:cNvSpPr/>
            <p:nvPr/>
          </p:nvSpPr>
          <p:spPr>
            <a:xfrm>
              <a:off x="4880510" y="1973919"/>
              <a:ext cx="1991775" cy="662786"/>
            </a:xfrm>
            <a:prstGeom prst="round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solidFill>
                <a:srgbClr val="00336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700" b="1" dirty="0" err="1">
                  <a:solidFill>
                    <a:srgbClr val="001932"/>
                  </a:solidFill>
                </a:rPr>
                <a:t>Organisasjon</a:t>
              </a:r>
              <a:endParaRPr lang="en-US" sz="1700" b="1" dirty="0">
                <a:solidFill>
                  <a:srgbClr val="001932"/>
                </a:solidFill>
              </a:endParaRPr>
            </a:p>
          </p:txBody>
        </p:sp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id="{405F38A6-F085-FD13-EDDD-80E173B22F0C}"/>
              </a:ext>
            </a:extLst>
          </p:cNvPr>
          <p:cNvSpPr/>
          <p:nvPr/>
        </p:nvSpPr>
        <p:spPr>
          <a:xfrm>
            <a:off x="7299437" y="2922251"/>
            <a:ext cx="1869673" cy="1869673"/>
          </a:xfrm>
          <a:prstGeom prst="ellipse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b="1" dirty="0"/>
              <a:t>Områder</a:t>
            </a:r>
            <a:endParaRPr lang="en-US" sz="2200" b="1" dirty="0"/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35FFAE63-C5B6-A7DC-6127-A150A2524BFE}"/>
              </a:ext>
            </a:extLst>
          </p:cNvPr>
          <p:cNvGrpSpPr/>
          <p:nvPr/>
        </p:nvGrpSpPr>
        <p:grpSpPr>
          <a:xfrm>
            <a:off x="4394850" y="3527826"/>
            <a:ext cx="3000168" cy="662786"/>
            <a:chOff x="4433762" y="3527826"/>
            <a:chExt cx="3000168" cy="662786"/>
          </a:xfrm>
        </p:grpSpPr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EC60C82D-1E53-A2E5-39B3-D495845AEEE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98916" y="3856077"/>
              <a:ext cx="1635014" cy="0"/>
            </a:xfrm>
            <a:prstGeom prst="straightConnector1">
              <a:avLst/>
            </a:prstGeom>
            <a:ln w="38100">
              <a:solidFill>
                <a:srgbClr val="00336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Rectangle: Rounded Corners 71">
              <a:extLst>
                <a:ext uri="{FF2B5EF4-FFF2-40B4-BE49-F238E27FC236}">
                  <a16:creationId xmlns:a16="http://schemas.microsoft.com/office/drawing/2014/main" id="{05B0E024-D60B-2CEE-A2A7-C05246D5A328}"/>
                </a:ext>
              </a:extLst>
            </p:cNvPr>
            <p:cNvSpPr/>
            <p:nvPr/>
          </p:nvSpPr>
          <p:spPr>
            <a:xfrm>
              <a:off x="4433762" y="3527826"/>
              <a:ext cx="1354300" cy="662786"/>
            </a:xfrm>
            <a:prstGeom prst="round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solidFill>
                <a:srgbClr val="00336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700" b="1" dirty="0" err="1">
                  <a:solidFill>
                    <a:srgbClr val="001932"/>
                  </a:solidFill>
                </a:rPr>
                <a:t>Anlegg</a:t>
              </a:r>
              <a:endParaRPr lang="en-US" sz="1700" b="1" dirty="0">
                <a:solidFill>
                  <a:srgbClr val="001932"/>
                </a:solidFill>
              </a:endParaRPr>
            </a:p>
          </p:txBody>
        </p:sp>
      </p:grp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D6A4616E-6A28-3EA0-D9F1-AB2D78D6D5C5}"/>
              </a:ext>
            </a:extLst>
          </p:cNvPr>
          <p:cNvSpPr/>
          <p:nvPr/>
        </p:nvSpPr>
        <p:spPr>
          <a:xfrm>
            <a:off x="9581305" y="1817950"/>
            <a:ext cx="2114584" cy="1001750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rgbClr val="0033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rgbClr val="001932"/>
                </a:solidFill>
              </a:rPr>
              <a:t>Barn, </a:t>
            </a:r>
            <a:r>
              <a:rPr lang="en-US" sz="1700" b="1" dirty="0" err="1">
                <a:solidFill>
                  <a:srgbClr val="001932"/>
                </a:solidFill>
              </a:rPr>
              <a:t>ungdom</a:t>
            </a:r>
            <a:r>
              <a:rPr lang="en-US" sz="1700" b="1" dirty="0">
                <a:solidFill>
                  <a:srgbClr val="001932"/>
                </a:solidFill>
              </a:rPr>
              <a:t> </a:t>
            </a:r>
            <a:r>
              <a:rPr lang="en-US" sz="1700" b="1" dirty="0" err="1">
                <a:solidFill>
                  <a:srgbClr val="001932"/>
                </a:solidFill>
              </a:rPr>
              <a:t>og</a:t>
            </a:r>
            <a:r>
              <a:rPr lang="en-US" sz="1700" b="1" dirty="0">
                <a:solidFill>
                  <a:srgbClr val="001932"/>
                </a:solidFill>
              </a:rPr>
              <a:t> </a:t>
            </a:r>
            <a:r>
              <a:rPr lang="en-US" sz="1700" b="1" dirty="0" err="1">
                <a:solidFill>
                  <a:srgbClr val="001932"/>
                </a:solidFill>
              </a:rPr>
              <a:t>integrering</a:t>
            </a:r>
            <a:r>
              <a:rPr lang="en-US" sz="1700" b="1" dirty="0">
                <a:solidFill>
                  <a:srgbClr val="001932"/>
                </a:solidFill>
              </a:rPr>
              <a:t>/</a:t>
            </a:r>
          </a:p>
          <a:p>
            <a:pPr algn="ctr"/>
            <a:r>
              <a:rPr lang="en-US" sz="1700" b="1" dirty="0" err="1">
                <a:solidFill>
                  <a:srgbClr val="001932"/>
                </a:solidFill>
              </a:rPr>
              <a:t>inkludering</a:t>
            </a:r>
            <a:endParaRPr lang="en-US" sz="1700" b="1" dirty="0">
              <a:solidFill>
                <a:srgbClr val="001932"/>
              </a:solidFill>
            </a:endParaRPr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A1766CE4-36DA-7EFD-B587-3B89E1E42671}"/>
              </a:ext>
            </a:extLst>
          </p:cNvPr>
          <p:cNvGrpSpPr/>
          <p:nvPr/>
        </p:nvGrpSpPr>
        <p:grpSpPr>
          <a:xfrm>
            <a:off x="5178531" y="4104421"/>
            <a:ext cx="3786543" cy="1592251"/>
            <a:chOff x="5217443" y="4104421"/>
            <a:chExt cx="3786543" cy="1592251"/>
          </a:xfrm>
        </p:grpSpPr>
        <p:cxnSp>
          <p:nvCxnSpPr>
            <p:cNvPr id="29" name="Connector: Elbow 28">
              <a:extLst>
                <a:ext uri="{FF2B5EF4-FFF2-40B4-BE49-F238E27FC236}">
                  <a16:creationId xmlns:a16="http://schemas.microsoft.com/office/drawing/2014/main" id="{FAEBFEF9-F80B-C2A4-720B-4A93A8D5632A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6852458" y="4104421"/>
              <a:ext cx="2151528" cy="1260858"/>
            </a:xfrm>
            <a:prstGeom prst="bentConnector3">
              <a:avLst>
                <a:gd name="adj1" fmla="val 50000"/>
              </a:avLst>
            </a:prstGeom>
            <a:ln w="38100" cmpd="sng">
              <a:solidFill>
                <a:srgbClr val="00336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Rectangle: Rounded Corners 72">
              <a:extLst>
                <a:ext uri="{FF2B5EF4-FFF2-40B4-BE49-F238E27FC236}">
                  <a16:creationId xmlns:a16="http://schemas.microsoft.com/office/drawing/2014/main" id="{BF8BE57C-16E0-7D74-E4DA-DE65CBE45CB7}"/>
                </a:ext>
              </a:extLst>
            </p:cNvPr>
            <p:cNvSpPr/>
            <p:nvPr/>
          </p:nvSpPr>
          <p:spPr>
            <a:xfrm>
              <a:off x="5217443" y="5033886"/>
              <a:ext cx="1635014" cy="662786"/>
            </a:xfrm>
            <a:prstGeom prst="round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solidFill>
                <a:srgbClr val="00336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700" b="1" dirty="0" err="1">
                  <a:solidFill>
                    <a:srgbClr val="001932"/>
                  </a:solidFill>
                </a:rPr>
                <a:t>Økonomi</a:t>
              </a:r>
              <a:endParaRPr lang="en-US" sz="1700" b="1" dirty="0">
                <a:solidFill>
                  <a:srgbClr val="001932"/>
                </a:solidFill>
              </a:endParaRPr>
            </a:p>
          </p:txBody>
        </p:sp>
      </p:grp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id="{6F2EC84D-3B5B-E247-7D3D-CAFAE1652C4E}"/>
              </a:ext>
            </a:extLst>
          </p:cNvPr>
          <p:cNvSpPr/>
          <p:nvPr/>
        </p:nvSpPr>
        <p:spPr>
          <a:xfrm>
            <a:off x="9651716" y="5020654"/>
            <a:ext cx="1892001" cy="662786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rgbClr val="0033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err="1">
                <a:solidFill>
                  <a:srgbClr val="001932"/>
                </a:solidFill>
              </a:rPr>
              <a:t>Breddeidrett</a:t>
            </a:r>
            <a:r>
              <a:rPr lang="en-US" sz="1700" b="1" dirty="0">
                <a:solidFill>
                  <a:srgbClr val="001932"/>
                </a:solidFill>
              </a:rPr>
              <a:t> 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7B4FF02-7574-A61C-0007-97C9071E3C99}"/>
              </a:ext>
            </a:extLst>
          </p:cNvPr>
          <p:cNvSpPr/>
          <p:nvPr/>
        </p:nvSpPr>
        <p:spPr>
          <a:xfrm>
            <a:off x="10396263" y="3521511"/>
            <a:ext cx="1469498" cy="662786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rgbClr val="0033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Toppidrett</a:t>
            </a:r>
            <a:r>
              <a:rPr lang="en-US" sz="1700" b="1" dirty="0">
                <a:solidFill>
                  <a:srgbClr val="001932"/>
                </a:solidFill>
              </a:rPr>
              <a:t> 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631BCBE-D457-4D83-C8AA-7EBCB696E985}"/>
              </a:ext>
            </a:extLst>
          </p:cNvPr>
          <p:cNvCxnSpPr>
            <a:cxnSpLocks/>
          </p:cNvCxnSpPr>
          <p:nvPr/>
        </p:nvCxnSpPr>
        <p:spPr>
          <a:xfrm>
            <a:off x="8763797" y="3852904"/>
            <a:ext cx="1635014" cy="0"/>
          </a:xfrm>
          <a:prstGeom prst="straightConnector1">
            <a:avLst/>
          </a:prstGeom>
          <a:ln w="38100">
            <a:solidFill>
              <a:srgbClr val="00336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248B3975-BC82-C2FF-B461-464E173CF82B}"/>
              </a:ext>
            </a:extLst>
          </p:cNvPr>
          <p:cNvCxnSpPr>
            <a:cxnSpLocks/>
          </p:cNvCxnSpPr>
          <p:nvPr/>
        </p:nvCxnSpPr>
        <p:spPr>
          <a:xfrm flipV="1">
            <a:off x="7608955" y="2292573"/>
            <a:ext cx="1974598" cy="970690"/>
          </a:xfrm>
          <a:prstGeom prst="bentConnector3">
            <a:avLst>
              <a:gd name="adj1" fmla="val 50000"/>
            </a:avLst>
          </a:prstGeom>
          <a:ln w="38100" cmpd="sng">
            <a:solidFill>
              <a:srgbClr val="00336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19E4DF9E-92CF-4153-8D56-C5EF7D04F91F}"/>
              </a:ext>
            </a:extLst>
          </p:cNvPr>
          <p:cNvCxnSpPr>
            <a:cxnSpLocks/>
          </p:cNvCxnSpPr>
          <p:nvPr/>
        </p:nvCxnSpPr>
        <p:spPr>
          <a:xfrm>
            <a:off x="7604478" y="4178869"/>
            <a:ext cx="2038944" cy="1173883"/>
          </a:xfrm>
          <a:prstGeom prst="bentConnector3">
            <a:avLst>
              <a:gd name="adj1" fmla="val 50000"/>
            </a:avLst>
          </a:prstGeom>
          <a:ln w="38100" cmpd="sng">
            <a:solidFill>
              <a:srgbClr val="00336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5769159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52977B-CCE7-56CC-567F-EA26F81DCD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A842E497-5514-5A5D-1A20-28460DE40A67}"/>
              </a:ext>
            </a:extLst>
          </p:cNvPr>
          <p:cNvGrpSpPr/>
          <p:nvPr/>
        </p:nvGrpSpPr>
        <p:grpSpPr>
          <a:xfrm rot="5400000">
            <a:off x="11985201" y="2458601"/>
            <a:ext cx="1878704" cy="1878704"/>
            <a:chOff x="8000680" y="-1761618"/>
            <a:chExt cx="2801748" cy="2801748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AFB1E846-C873-055D-C26F-8E16BD84D478}"/>
                </a:ext>
              </a:extLst>
            </p:cNvPr>
            <p:cNvSpPr/>
            <p:nvPr/>
          </p:nvSpPr>
          <p:spPr>
            <a:xfrm rot="18920927">
              <a:off x="8000680" y="-1761618"/>
              <a:ext cx="2801748" cy="2801748"/>
            </a:xfrm>
            <a:prstGeom prst="roundRect">
              <a:avLst/>
            </a:prstGeom>
            <a:solidFill>
              <a:srgbClr val="00336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2" name="Graphic 41">
              <a:extLst>
                <a:ext uri="{FF2B5EF4-FFF2-40B4-BE49-F238E27FC236}">
                  <a16:creationId xmlns:a16="http://schemas.microsoft.com/office/drawing/2014/main" id="{901C5B16-1810-3D28-C81E-98B1102835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9143110" y="54535"/>
              <a:ext cx="479901" cy="1172216"/>
            </a:xfrm>
            <a:prstGeom prst="rect">
              <a:avLst/>
            </a:prstGeom>
          </p:spPr>
        </p:pic>
      </p:grpSp>
      <p:pic>
        <p:nvPicPr>
          <p:cNvPr id="2" name="Graphic 1">
            <a:extLst>
              <a:ext uri="{FF2B5EF4-FFF2-40B4-BE49-F238E27FC236}">
                <a16:creationId xmlns:a16="http://schemas.microsoft.com/office/drawing/2014/main" id="{620CA5E3-80FC-EE1D-E4CC-6EF3DE782A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93830" y="361516"/>
            <a:ext cx="1360544" cy="6802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5670A77-0B1D-E281-F831-9556FE787543}"/>
              </a:ext>
            </a:extLst>
          </p:cNvPr>
          <p:cNvSpPr txBox="1"/>
          <p:nvPr/>
        </p:nvSpPr>
        <p:spPr>
          <a:xfrm>
            <a:off x="2832470" y="398445"/>
            <a:ext cx="6500419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700" b="1" err="1"/>
              <a:t>Strategiske</a:t>
            </a:r>
            <a:r>
              <a:rPr lang="en-US" sz="3700" b="1"/>
              <a:t> </a:t>
            </a:r>
            <a:r>
              <a:rPr lang="en-US" sz="3700" b="1" dirty="0"/>
              <a:t>m</a:t>
            </a:r>
            <a:r>
              <a:rPr lang="en-US" sz="3700" b="1"/>
              <a:t>ål</a:t>
            </a:r>
            <a:endParaRPr lang="en-US" sz="3700" b="1" dirty="0">
              <a:solidFill>
                <a:srgbClr val="00193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FE3198-4CF0-0CFD-E2F2-025FC126F0C7}"/>
              </a:ext>
            </a:extLst>
          </p:cNvPr>
          <p:cNvSpPr txBox="1"/>
          <p:nvPr/>
        </p:nvSpPr>
        <p:spPr>
          <a:xfrm>
            <a:off x="10312808" y="5962162"/>
            <a:ext cx="17225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sz="1400" b="1" dirty="0">
                <a:solidFill>
                  <a:srgbClr val="001932"/>
                </a:solidFill>
              </a:rPr>
              <a:t>Strategiplan </a:t>
            </a:r>
            <a:r>
              <a:rPr lang="en-US" sz="1400" b="1" dirty="0">
                <a:solidFill>
                  <a:srgbClr val="001932"/>
                </a:solidFill>
              </a:rPr>
              <a:t>|</a:t>
            </a:r>
            <a:r>
              <a:rPr lang="nn-NO" sz="1400" b="1" dirty="0">
                <a:solidFill>
                  <a:srgbClr val="001932"/>
                </a:solidFill>
              </a:rPr>
              <a:t> 2025 </a:t>
            </a:r>
          </a:p>
        </p:txBody>
      </p:sp>
      <p:pic>
        <p:nvPicPr>
          <p:cNvPr id="57" name="Graphic 56">
            <a:extLst>
              <a:ext uri="{FF2B5EF4-FFF2-40B4-BE49-F238E27FC236}">
                <a16:creationId xmlns:a16="http://schemas.microsoft.com/office/drawing/2014/main" id="{A72619A6-0DA5-61BA-A3CB-D6C5E6D6F5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162559" y="30481"/>
            <a:ext cx="491227" cy="2440029"/>
          </a:xfrm>
          <a:prstGeom prst="rect">
            <a:avLst/>
          </a:prstGeom>
        </p:spPr>
      </p:pic>
      <p:grpSp>
        <p:nvGrpSpPr>
          <p:cNvPr id="58" name="Group 57">
            <a:extLst>
              <a:ext uri="{FF2B5EF4-FFF2-40B4-BE49-F238E27FC236}">
                <a16:creationId xmlns:a16="http://schemas.microsoft.com/office/drawing/2014/main" id="{D79D92B0-593A-A49D-0286-5B44A8ABB26F}"/>
              </a:ext>
            </a:extLst>
          </p:cNvPr>
          <p:cNvGrpSpPr>
            <a:grpSpLocks/>
          </p:cNvGrpSpPr>
          <p:nvPr/>
        </p:nvGrpSpPr>
        <p:grpSpPr>
          <a:xfrm>
            <a:off x="-958070" y="5835956"/>
            <a:ext cx="1570908" cy="1727369"/>
            <a:chOff x="-876790" y="5734356"/>
            <a:chExt cx="1729582" cy="1901847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A2F88566-AD83-CEC3-0349-560A121F4B2B}"/>
                </a:ext>
              </a:extLst>
            </p:cNvPr>
            <p:cNvSpPr>
              <a:spLocks/>
            </p:cNvSpPr>
            <p:nvPr/>
          </p:nvSpPr>
          <p:spPr>
            <a:xfrm rot="20163742">
              <a:off x="-876790" y="5734356"/>
              <a:ext cx="1729582" cy="1901847"/>
            </a:xfrm>
            <a:prstGeom prst="ellipse">
              <a:avLst/>
            </a:prstGeom>
            <a:solidFill>
              <a:srgbClr val="EF2E3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0" name="Graphic 59">
              <a:extLst>
                <a:ext uri="{FF2B5EF4-FFF2-40B4-BE49-F238E27FC236}">
                  <a16:creationId xmlns:a16="http://schemas.microsoft.com/office/drawing/2014/main" id="{484BD587-BACA-8B3C-AACB-74DABFD8F93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9120" y="6167351"/>
              <a:ext cx="470593" cy="640314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928F3CE-326E-C018-5F67-1EFC1A5773A5}"/>
              </a:ext>
            </a:extLst>
          </p:cNvPr>
          <p:cNvGrpSpPr/>
          <p:nvPr/>
        </p:nvGrpSpPr>
        <p:grpSpPr>
          <a:xfrm>
            <a:off x="481489" y="926533"/>
            <a:ext cx="11693347" cy="5612045"/>
            <a:chOff x="481489" y="926533"/>
            <a:chExt cx="11693347" cy="5612045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F49BD4C-6EEF-13A2-E7B4-E1F757E8521F}"/>
                </a:ext>
              </a:extLst>
            </p:cNvPr>
            <p:cNvGrpSpPr/>
            <p:nvPr/>
          </p:nvGrpSpPr>
          <p:grpSpPr>
            <a:xfrm>
              <a:off x="481489" y="926533"/>
              <a:ext cx="11693347" cy="5612045"/>
              <a:chOff x="481489" y="926533"/>
              <a:chExt cx="11693347" cy="5612045"/>
            </a:xfrm>
          </p:grpSpPr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7B2C6B26-9C86-9A1C-941E-83077DB9879B}"/>
                  </a:ext>
                </a:extLst>
              </p:cNvPr>
              <p:cNvGrpSpPr/>
              <p:nvPr/>
            </p:nvGrpSpPr>
            <p:grpSpPr>
              <a:xfrm>
                <a:off x="876709" y="926533"/>
                <a:ext cx="11298127" cy="5612045"/>
                <a:chOff x="956221" y="926533"/>
                <a:chExt cx="11298127" cy="5612045"/>
              </a:xfrm>
            </p:grpSpPr>
            <p:graphicFrame>
              <p:nvGraphicFramePr>
                <p:cNvPr id="17" name="Chart 16">
                  <a:extLst>
                    <a:ext uri="{FF2B5EF4-FFF2-40B4-BE49-F238E27FC236}">
                      <a16:creationId xmlns:a16="http://schemas.microsoft.com/office/drawing/2014/main" id="{1848CF99-93E6-83DD-3464-238897E79A5F}"/>
                    </a:ext>
                  </a:extLst>
                </p:cNvPr>
                <p:cNvGraphicFramePr/>
                <p:nvPr>
                  <p:extLst>
                    <p:ext uri="{D42A27DB-BD31-4B8C-83A1-F6EECF244321}">
                      <p14:modId xmlns:p14="http://schemas.microsoft.com/office/powerpoint/2010/main" val="3886295051"/>
                    </p:ext>
                  </p:extLst>
                </p:nvPr>
              </p:nvGraphicFramePr>
              <p:xfrm>
                <a:off x="1929741" y="926533"/>
                <a:ext cx="8230009" cy="5612045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10"/>
                </a:graphicData>
              </a:graphic>
            </p:graphicFrame>
            <p:grpSp>
              <p:nvGrpSpPr>
                <p:cNvPr id="55" name="Group 54">
                  <a:extLst>
                    <a:ext uri="{FF2B5EF4-FFF2-40B4-BE49-F238E27FC236}">
                      <a16:creationId xmlns:a16="http://schemas.microsoft.com/office/drawing/2014/main" id="{483FAD29-3E5F-E09A-3D5B-6BBCE679A77F}"/>
                    </a:ext>
                  </a:extLst>
                </p:cNvPr>
                <p:cNvGrpSpPr/>
                <p:nvPr/>
              </p:nvGrpSpPr>
              <p:grpSpPr>
                <a:xfrm>
                  <a:off x="956221" y="1281415"/>
                  <a:ext cx="11298127" cy="4662341"/>
                  <a:chOff x="956221" y="1281415"/>
                  <a:chExt cx="11298127" cy="4662341"/>
                </a:xfrm>
              </p:grpSpPr>
              <p:pic>
                <p:nvPicPr>
                  <p:cNvPr id="39" name="Picture 38" descr="A black arrow pointing upwards&#10;&#10;AI-generated content may be incorrect.">
                    <a:extLst>
                      <a:ext uri="{FF2B5EF4-FFF2-40B4-BE49-F238E27FC236}">
                        <a16:creationId xmlns:a16="http://schemas.microsoft.com/office/drawing/2014/main" id="{6855C576-A0E9-45CF-1704-73F417E535A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rot="20482741">
                    <a:off x="7762341" y="5306690"/>
                    <a:ext cx="662191" cy="381273"/>
                  </a:xfrm>
                  <a:prstGeom prst="rect">
                    <a:avLst/>
                  </a:prstGeom>
                </p:spPr>
              </p:pic>
              <p:pic>
                <p:nvPicPr>
                  <p:cNvPr id="40" name="Picture 39" descr="A black arrow pointing upwards&#10;&#10;AI-generated content may be incorrect.">
                    <a:extLst>
                      <a:ext uri="{FF2B5EF4-FFF2-40B4-BE49-F238E27FC236}">
                        <a16:creationId xmlns:a16="http://schemas.microsoft.com/office/drawing/2014/main" id="{A35ADB5D-6611-DB73-29B8-9890A2BC572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rot="159497" flipV="1">
                    <a:off x="7842859" y="1796702"/>
                    <a:ext cx="617470" cy="348150"/>
                  </a:xfrm>
                  <a:prstGeom prst="rect">
                    <a:avLst/>
                  </a:prstGeom>
                </p:spPr>
              </p:pic>
              <p:pic>
                <p:nvPicPr>
                  <p:cNvPr id="41" name="Picture 40" descr="A black arrow pointing upwards&#10;&#10;AI-generated content may be incorrect.">
                    <a:extLst>
                      <a:ext uri="{FF2B5EF4-FFF2-40B4-BE49-F238E27FC236}">
                        <a16:creationId xmlns:a16="http://schemas.microsoft.com/office/drawing/2014/main" id="{9425F781-A6EE-75E2-42CE-C36B4ECD828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rot="1028302" flipH="1">
                    <a:off x="3626120" y="5334948"/>
                    <a:ext cx="774678" cy="337405"/>
                  </a:xfrm>
                  <a:prstGeom prst="rect">
                    <a:avLst/>
                  </a:prstGeom>
                </p:spPr>
              </p:pic>
              <p:pic>
                <p:nvPicPr>
                  <p:cNvPr id="46" name="Picture 45" descr="A black arrow pointing upwards&#10;&#10;AI-generated content may be incorrect.">
                    <a:extLst>
                      <a:ext uri="{FF2B5EF4-FFF2-40B4-BE49-F238E27FC236}">
                        <a16:creationId xmlns:a16="http://schemas.microsoft.com/office/drawing/2014/main" id="{544113FD-817A-596D-2A7A-F6EF7BF5D24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rot="396100" flipH="1" flipV="1">
                    <a:off x="3686498" y="1837393"/>
                    <a:ext cx="591094" cy="368238"/>
                  </a:xfrm>
                  <a:prstGeom prst="rect">
                    <a:avLst/>
                  </a:prstGeom>
                </p:spPr>
              </p:pic>
              <p:sp>
                <p:nvSpPr>
                  <p:cNvPr id="48" name="TextBox 47">
                    <a:extLst>
                      <a:ext uri="{FF2B5EF4-FFF2-40B4-BE49-F238E27FC236}">
                        <a16:creationId xmlns:a16="http://schemas.microsoft.com/office/drawing/2014/main" id="{7AFB0690-334C-4819-077C-EA5515EA7BD4}"/>
                      </a:ext>
                    </a:extLst>
                  </p:cNvPr>
                  <p:cNvSpPr txBox="1"/>
                  <p:nvPr/>
                </p:nvSpPr>
                <p:spPr>
                  <a:xfrm>
                    <a:off x="8514544" y="1281415"/>
                    <a:ext cx="2813309" cy="104644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1550" dirty="0"/>
                      <a:t>Idrettsrådet </a:t>
                    </a:r>
                    <a:r>
                      <a:rPr lang="en-US" sz="1550" dirty="0" err="1"/>
                      <a:t>skal</a:t>
                    </a:r>
                    <a:r>
                      <a:rPr lang="en-US" sz="1550" dirty="0"/>
                      <a:t> </a:t>
                    </a:r>
                    <a:r>
                      <a:rPr lang="nb-NO" sz="1550" dirty="0"/>
                      <a:t>opprettholde og styrke aksepten som kommunens rådgivende organ i saker som angår idretten</a:t>
                    </a:r>
                    <a:r>
                      <a:rPr lang="nb-NO" sz="1550" b="1" dirty="0"/>
                      <a:t>.</a:t>
                    </a:r>
                  </a:p>
                </p:txBody>
              </p:sp>
              <p:sp>
                <p:nvSpPr>
                  <p:cNvPr id="49" name="TextBox 48">
                    <a:extLst>
                      <a:ext uri="{FF2B5EF4-FFF2-40B4-BE49-F238E27FC236}">
                        <a16:creationId xmlns:a16="http://schemas.microsoft.com/office/drawing/2014/main" id="{8743B968-C1D4-38C7-19CA-826AF2ED0110}"/>
                      </a:ext>
                    </a:extLst>
                  </p:cNvPr>
                  <p:cNvSpPr txBox="1"/>
                  <p:nvPr/>
                </p:nvSpPr>
                <p:spPr>
                  <a:xfrm>
                    <a:off x="9057242" y="2740228"/>
                    <a:ext cx="3197106" cy="1523494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1550"/>
                      <a:t>Idrettsrådet skal arbeide for at Slåtthaug, Slettebakken og Krohnsminde skal bli realisert.</a:t>
                    </a:r>
                  </a:p>
                  <a:p>
                    <a:r>
                      <a:rPr lang="en-US" sz="1550"/>
                      <a:t>Idrettsrådet skal arbeide for at anleggsutbygging blir en naturlig del av boligutbygging i nye områder.</a:t>
                    </a:r>
                  </a:p>
                </p:txBody>
              </p:sp>
              <p:sp>
                <p:nvSpPr>
                  <p:cNvPr id="51" name="TextBox 50">
                    <a:extLst>
                      <a:ext uri="{FF2B5EF4-FFF2-40B4-BE49-F238E27FC236}">
                        <a16:creationId xmlns:a16="http://schemas.microsoft.com/office/drawing/2014/main" id="{65F54DFF-4367-98F2-655D-DE419A834FB8}"/>
                      </a:ext>
                    </a:extLst>
                  </p:cNvPr>
                  <p:cNvSpPr txBox="1"/>
                  <p:nvPr/>
                </p:nvSpPr>
                <p:spPr>
                  <a:xfrm>
                    <a:off x="8514544" y="5112759"/>
                    <a:ext cx="2813309" cy="830997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1550" dirty="0"/>
                      <a:t>Idrettsrådet </a:t>
                    </a:r>
                    <a:r>
                      <a:rPr lang="en-US" sz="1550" dirty="0" err="1"/>
                      <a:t>skal</a:t>
                    </a:r>
                    <a:r>
                      <a:rPr lang="en-US" sz="1550" dirty="0"/>
                      <a:t> </a:t>
                    </a:r>
                    <a:r>
                      <a:rPr lang="nb-NO" sz="1550" dirty="0"/>
                      <a:t>arbeide for </a:t>
                    </a:r>
                    <a:r>
                      <a:rPr lang="nb-NO" sz="1550"/>
                      <a:t>økt basistilskudd </a:t>
                    </a:r>
                    <a:r>
                      <a:rPr lang="nb-NO" sz="1550" dirty="0"/>
                      <a:t>fra </a:t>
                    </a:r>
                    <a:r>
                      <a:rPr lang="nb-NO" sz="1550"/>
                      <a:t>kommune til </a:t>
                    </a:r>
                    <a:r>
                      <a:rPr lang="nb-NO" sz="1550" dirty="0"/>
                      <a:t>Idrettsrådet i Bergen.</a:t>
                    </a:r>
                    <a:endParaRPr lang="en-US" sz="1550" dirty="0"/>
                  </a:p>
                </p:txBody>
              </p:sp>
              <p:sp>
                <p:nvSpPr>
                  <p:cNvPr id="52" name="TextBox 51">
                    <a:extLst>
                      <a:ext uri="{FF2B5EF4-FFF2-40B4-BE49-F238E27FC236}">
                        <a16:creationId xmlns:a16="http://schemas.microsoft.com/office/drawing/2014/main" id="{8116D894-4FCE-FB09-838D-240036A00565}"/>
                      </a:ext>
                    </a:extLst>
                  </p:cNvPr>
                  <p:cNvSpPr txBox="1"/>
                  <p:nvPr/>
                </p:nvSpPr>
                <p:spPr>
                  <a:xfrm>
                    <a:off x="956221" y="4866538"/>
                    <a:ext cx="2943553" cy="1077218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1550" dirty="0"/>
                      <a:t>Idrettsrådet </a:t>
                    </a:r>
                    <a:r>
                      <a:rPr lang="en-US" sz="1550" dirty="0" err="1"/>
                      <a:t>skal</a:t>
                    </a:r>
                    <a:r>
                      <a:rPr lang="en-US" sz="1550" dirty="0"/>
                      <a:t> </a:t>
                    </a:r>
                    <a:r>
                      <a:rPr lang="en-US" sz="1550" dirty="0" err="1"/>
                      <a:t>arbeide</a:t>
                    </a:r>
                    <a:r>
                      <a:rPr lang="en-US" sz="1550" dirty="0"/>
                      <a:t> for at alle barn </a:t>
                    </a:r>
                    <a:r>
                      <a:rPr lang="en-US" sz="1550" dirty="0" err="1"/>
                      <a:t>og</a:t>
                    </a:r>
                    <a:r>
                      <a:rPr lang="en-US" sz="1550" dirty="0"/>
                      <a:t> </a:t>
                    </a:r>
                    <a:r>
                      <a:rPr lang="en-US" sz="1550" dirty="0" err="1"/>
                      <a:t>unge</a:t>
                    </a:r>
                    <a:r>
                      <a:rPr lang="en-US" sz="1550" dirty="0"/>
                      <a:t> </a:t>
                    </a:r>
                    <a:r>
                      <a:rPr lang="en-US" sz="1550" dirty="0" err="1"/>
                      <a:t>skal</a:t>
                    </a:r>
                    <a:r>
                      <a:rPr lang="en-US" sz="1550" dirty="0"/>
                      <a:t> </a:t>
                    </a:r>
                    <a:r>
                      <a:rPr lang="en-US" sz="1550" dirty="0" err="1"/>
                      <a:t>få</a:t>
                    </a:r>
                    <a:r>
                      <a:rPr lang="en-US" sz="1550" dirty="0"/>
                      <a:t> </a:t>
                    </a:r>
                    <a:r>
                      <a:rPr lang="en-US" sz="1550" dirty="0" err="1"/>
                      <a:t>mulighet</a:t>
                    </a:r>
                    <a:r>
                      <a:rPr lang="en-US" sz="1550" dirty="0"/>
                      <a:t> </a:t>
                    </a:r>
                    <a:r>
                      <a:rPr lang="en-US" sz="1550" dirty="0" err="1"/>
                      <a:t>til</a:t>
                    </a:r>
                    <a:r>
                      <a:rPr lang="en-US" sz="1550" dirty="0"/>
                      <a:t> å drive </a:t>
                    </a:r>
                    <a:r>
                      <a:rPr lang="en-US" sz="1550" dirty="0" err="1"/>
                      <a:t>idrett</a:t>
                    </a:r>
                    <a:r>
                      <a:rPr lang="en-US" sz="1550" dirty="0"/>
                      <a:t> </a:t>
                    </a:r>
                    <a:r>
                      <a:rPr lang="en-US" sz="1550" err="1"/>
                      <a:t>uavhengig</a:t>
                    </a:r>
                    <a:r>
                      <a:rPr lang="en-US" sz="1550"/>
                      <a:t> av </a:t>
                    </a:r>
                    <a:r>
                      <a:rPr lang="en-US" sz="1550" dirty="0" err="1"/>
                      <a:t>barrierer</a:t>
                    </a:r>
                    <a:r>
                      <a:rPr lang="en-US" sz="1550" dirty="0"/>
                      <a:t>.</a:t>
                    </a:r>
                  </a:p>
                </p:txBody>
              </p:sp>
              <p:sp>
                <p:nvSpPr>
                  <p:cNvPr id="54" name="TextBox 53">
                    <a:extLst>
                      <a:ext uri="{FF2B5EF4-FFF2-40B4-BE49-F238E27FC236}">
                        <a16:creationId xmlns:a16="http://schemas.microsoft.com/office/drawing/2014/main" id="{47FE2D81-2091-BD6E-A8AD-7191F08FBE58}"/>
                      </a:ext>
                    </a:extLst>
                  </p:cNvPr>
                  <p:cNvSpPr txBox="1"/>
                  <p:nvPr/>
                </p:nvSpPr>
                <p:spPr>
                  <a:xfrm>
                    <a:off x="1233061" y="1445014"/>
                    <a:ext cx="2943553" cy="815608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1550" dirty="0"/>
                      <a:t>Idrettsrådet </a:t>
                    </a:r>
                    <a:r>
                      <a:rPr lang="en-US" sz="1550" dirty="0" err="1"/>
                      <a:t>skal</a:t>
                    </a:r>
                    <a:r>
                      <a:rPr lang="en-US" sz="1550" dirty="0"/>
                      <a:t> </a:t>
                    </a:r>
                    <a:r>
                      <a:rPr lang="en-US" sz="1550" dirty="0" err="1"/>
                      <a:t>arbeide</a:t>
                    </a:r>
                    <a:r>
                      <a:rPr lang="en-US" sz="1550" dirty="0"/>
                      <a:t> for å </a:t>
                    </a:r>
                    <a:r>
                      <a:rPr lang="en-US" sz="1550" err="1"/>
                      <a:t>bedre</a:t>
                    </a:r>
                    <a:r>
                      <a:rPr lang="en-US" sz="1550"/>
                      <a:t> rammeforholdene for </a:t>
                    </a:r>
                    <a:r>
                      <a:rPr lang="en-US" sz="1550" dirty="0" err="1"/>
                      <a:t>idrettslag</a:t>
                    </a:r>
                    <a:r>
                      <a:rPr lang="en-US" sz="1550" dirty="0"/>
                      <a:t> </a:t>
                    </a:r>
                    <a:r>
                      <a:rPr lang="en-US" sz="1550" dirty="0" err="1"/>
                      <a:t>i</a:t>
                    </a:r>
                    <a:r>
                      <a:rPr lang="en-US" sz="1550" dirty="0"/>
                      <a:t> </a:t>
                    </a:r>
                    <a:r>
                      <a:rPr lang="en-US" sz="1600" dirty="0"/>
                      <a:t> </a:t>
                    </a:r>
                    <a:r>
                      <a:rPr lang="en-US" sz="1550" dirty="0"/>
                      <a:t>Bergen.</a:t>
                    </a:r>
                  </a:p>
                </p:txBody>
              </p:sp>
            </p:grpSp>
          </p:grp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F5FB8B6-1E18-4293-966D-1CE85C14921A}"/>
                  </a:ext>
                </a:extLst>
              </p:cNvPr>
              <p:cNvSpPr txBox="1"/>
              <p:nvPr/>
            </p:nvSpPr>
            <p:spPr>
              <a:xfrm>
                <a:off x="481489" y="2601946"/>
                <a:ext cx="2943553" cy="20005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550" dirty="0"/>
                  <a:t>Idrettsrådet </a:t>
                </a:r>
                <a:r>
                  <a:rPr lang="en-US" sz="1550" dirty="0" err="1"/>
                  <a:t>skal</a:t>
                </a:r>
                <a:r>
                  <a:rPr lang="en-US" sz="1550" dirty="0"/>
                  <a:t> </a:t>
                </a:r>
                <a:r>
                  <a:rPr lang="en-US" sz="1550" dirty="0" err="1"/>
                  <a:t>arbeide</a:t>
                </a:r>
                <a:r>
                  <a:rPr lang="en-US" sz="1550" dirty="0"/>
                  <a:t> for at </a:t>
                </a:r>
                <a:r>
                  <a:rPr lang="en-US" sz="1550" dirty="0" err="1"/>
                  <a:t>talenter</a:t>
                </a:r>
                <a:r>
                  <a:rPr lang="en-US" sz="1550" dirty="0"/>
                  <a:t> og </a:t>
                </a:r>
                <a:r>
                  <a:rPr lang="en-US" sz="1550" dirty="0" err="1"/>
                  <a:t>toppidrettsutøver</a:t>
                </a:r>
                <a:r>
                  <a:rPr lang="en-US" sz="1550" dirty="0"/>
                  <a:t> </a:t>
                </a:r>
                <a:r>
                  <a:rPr lang="en-US" sz="1550" dirty="0" err="1"/>
                  <a:t>skal</a:t>
                </a:r>
                <a:r>
                  <a:rPr lang="en-US" sz="1550" dirty="0"/>
                  <a:t> ha </a:t>
                </a:r>
                <a:r>
                  <a:rPr lang="en-US" sz="1550" dirty="0" err="1"/>
                  <a:t>tilrettelagt</a:t>
                </a:r>
                <a:r>
                  <a:rPr lang="en-US" sz="1550" dirty="0"/>
                  <a:t> et </a:t>
                </a:r>
                <a:r>
                  <a:rPr lang="en-US" sz="1550" dirty="0" err="1"/>
                  <a:t>profesjonelt</a:t>
                </a:r>
                <a:r>
                  <a:rPr lang="en-US" sz="1550" dirty="0"/>
                  <a:t> </a:t>
                </a:r>
                <a:r>
                  <a:rPr lang="en-US" sz="1550" dirty="0" err="1"/>
                  <a:t>miljø</a:t>
                </a:r>
                <a:r>
                  <a:rPr lang="en-US" sz="1550" dirty="0"/>
                  <a:t> </a:t>
                </a:r>
                <a:r>
                  <a:rPr lang="en-US" sz="1550" dirty="0" err="1"/>
                  <a:t>rundt</a:t>
                </a:r>
                <a:r>
                  <a:rPr lang="en-US" sz="1550" dirty="0"/>
                  <a:t> </a:t>
                </a:r>
                <a:r>
                  <a:rPr lang="en-US" sz="1550" dirty="0" err="1"/>
                  <a:t>utdanning</a:t>
                </a:r>
                <a:r>
                  <a:rPr lang="en-US" sz="1550" dirty="0"/>
                  <a:t>, </a:t>
                </a:r>
                <a:r>
                  <a:rPr lang="en-US" sz="1550" dirty="0" err="1"/>
                  <a:t>anlegg</a:t>
                </a:r>
                <a:r>
                  <a:rPr lang="en-US" sz="1550" dirty="0"/>
                  <a:t> og </a:t>
                </a:r>
                <a:r>
                  <a:rPr lang="en-US" sz="1550" dirty="0" err="1"/>
                  <a:t>økonomi</a:t>
                </a:r>
                <a:r>
                  <a:rPr lang="en-US" sz="1550" dirty="0"/>
                  <a:t>. </a:t>
                </a:r>
                <a:r>
                  <a:rPr lang="en-US" sz="1550" dirty="0" err="1"/>
                  <a:t>Idrettsrådet</a:t>
                </a:r>
                <a:r>
                  <a:rPr lang="en-US" sz="1550" dirty="0"/>
                  <a:t> </a:t>
                </a:r>
                <a:r>
                  <a:rPr lang="en-US" sz="1550" dirty="0" err="1"/>
                  <a:t>skal</a:t>
                </a:r>
                <a:r>
                  <a:rPr lang="en-US" sz="1550" dirty="0"/>
                  <a:t> </a:t>
                </a:r>
                <a:r>
                  <a:rPr lang="en-US" sz="1550" dirty="0" err="1"/>
                  <a:t>utnytte</a:t>
                </a:r>
                <a:r>
                  <a:rPr lang="en-US" sz="1550" dirty="0"/>
                  <a:t> </a:t>
                </a:r>
                <a:r>
                  <a:rPr lang="en-US" sz="1550" dirty="0" err="1"/>
                  <a:t>kompetansen</a:t>
                </a:r>
                <a:r>
                  <a:rPr lang="en-US" sz="1550" dirty="0"/>
                  <a:t> </a:t>
                </a:r>
                <a:r>
                  <a:rPr lang="en-US" sz="1550" dirty="0" err="1"/>
                  <a:t>til</a:t>
                </a:r>
                <a:r>
                  <a:rPr lang="en-US" sz="1550" dirty="0"/>
                  <a:t> </a:t>
                </a:r>
                <a:r>
                  <a:rPr lang="en-US" sz="1550" dirty="0" err="1"/>
                  <a:t>toppidrettsmiljøet</a:t>
                </a:r>
                <a:r>
                  <a:rPr lang="en-US" sz="1550" dirty="0"/>
                  <a:t>.</a:t>
                </a:r>
              </a:p>
            </p:txBody>
          </p:sp>
          <p:pic>
            <p:nvPicPr>
              <p:cNvPr id="8" name="Picture 7" descr="A black arrow pointing upwards&#10;&#10;AI-generated content may be incorrect.">
                <a:extLst>
                  <a:ext uri="{FF2B5EF4-FFF2-40B4-BE49-F238E27FC236}">
                    <a16:creationId xmlns:a16="http://schemas.microsoft.com/office/drawing/2014/main" id="{107ADB2C-BCB6-E61B-F76A-7BDBABD93A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42183" flipH="1">
                <a:off x="2989285" y="3463735"/>
                <a:ext cx="591094" cy="395125"/>
              </a:xfrm>
              <a:prstGeom prst="rect">
                <a:avLst/>
              </a:prstGeom>
            </p:spPr>
          </p:pic>
        </p:grpSp>
        <p:pic>
          <p:nvPicPr>
            <p:cNvPr id="5" name="Picture 4" descr="A black arrow pointing upwards&#10;&#10;AI-generated content may be incorrect.">
              <a:extLst>
                <a:ext uri="{FF2B5EF4-FFF2-40B4-BE49-F238E27FC236}">
                  <a16:creationId xmlns:a16="http://schemas.microsoft.com/office/drawing/2014/main" id="{9FE14FD0-4281-2828-1666-3C29C1A6AC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268584" flipV="1">
              <a:off x="8335527" y="2925549"/>
              <a:ext cx="617470" cy="3481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4705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55243F-36A2-736B-6F55-6CC6F1820F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EFBF6CFA-7E50-3F83-0BCC-17992E7B1C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93830" y="361516"/>
            <a:ext cx="1360544" cy="6802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6AF98C5-5FF2-20AE-7FDF-9EC35932FC5A}"/>
              </a:ext>
            </a:extLst>
          </p:cNvPr>
          <p:cNvSpPr txBox="1"/>
          <p:nvPr/>
        </p:nvSpPr>
        <p:spPr>
          <a:xfrm>
            <a:off x="2845790" y="364680"/>
            <a:ext cx="650041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/>
              <a:t>Tiltak</a:t>
            </a:r>
            <a:endParaRPr lang="en-US" sz="3800" b="1" dirty="0">
              <a:solidFill>
                <a:srgbClr val="001932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CEDFEBF-D3E2-180C-83DE-A9D22F2BC58E}"/>
              </a:ext>
            </a:extLst>
          </p:cNvPr>
          <p:cNvSpPr/>
          <p:nvPr/>
        </p:nvSpPr>
        <p:spPr>
          <a:xfrm>
            <a:off x="4168987" y="6594372"/>
            <a:ext cx="954107" cy="954107"/>
          </a:xfrm>
          <a:prstGeom prst="ellipse">
            <a:avLst/>
          </a:prstGeom>
          <a:noFill/>
          <a:ln w="254000">
            <a:solidFill>
              <a:srgbClr val="0033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4D1874B-5F11-B18B-457D-ED4A759085B6}"/>
              </a:ext>
            </a:extLst>
          </p:cNvPr>
          <p:cNvGrpSpPr/>
          <p:nvPr/>
        </p:nvGrpSpPr>
        <p:grpSpPr>
          <a:xfrm>
            <a:off x="693623" y="1041785"/>
            <a:ext cx="10804753" cy="4920377"/>
            <a:chOff x="693623" y="1265528"/>
            <a:chExt cx="10804753" cy="4920377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CA433BBE-D9FC-67B5-A7BF-4113B8CD3A5C}"/>
                </a:ext>
              </a:extLst>
            </p:cNvPr>
            <p:cNvSpPr/>
            <p:nvPr/>
          </p:nvSpPr>
          <p:spPr>
            <a:xfrm>
              <a:off x="693623" y="1265529"/>
              <a:ext cx="3492830" cy="4920376"/>
            </a:xfrm>
            <a:prstGeom prst="round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solidFill>
                <a:srgbClr val="00336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>
                <a:solidFill>
                  <a:srgbClr val="001932"/>
                </a:solidFill>
              </a:endParaRPr>
            </a:p>
            <a:p>
              <a:pPr algn="ctr"/>
              <a:r>
                <a:rPr lang="en-US" sz="2000" b="1">
                  <a:solidFill>
                    <a:srgbClr val="001932"/>
                  </a:solidFill>
                </a:rPr>
                <a:t>Organisasjon</a:t>
              </a:r>
              <a:endParaRPr lang="uk-UA" sz="2000" b="1" dirty="0">
                <a:solidFill>
                  <a:srgbClr val="001932"/>
                </a:solidFill>
              </a:endParaRPr>
            </a:p>
            <a:p>
              <a:pPr algn="ctr"/>
              <a:endParaRPr lang="uk-UA" sz="1200" b="1" dirty="0">
                <a:solidFill>
                  <a:srgbClr val="001932"/>
                </a:solidFill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nb-NO" sz="1500" dirty="0">
                  <a:solidFill>
                    <a:srgbClr val="001932"/>
                  </a:solidFill>
                </a:rPr>
                <a:t>Idrettsrådet skal endre arbeidsområder/oppgaver for ansatte for å effektivisere driften.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nb-NO" sz="1500" dirty="0">
                  <a:solidFill>
                    <a:srgbClr val="001932"/>
                  </a:solidFill>
                </a:rPr>
                <a:t>Idrettsrådet skal digitaliseres med bl. a treningstider, oppdaterte og oversiktlige nettsider og lønnssystem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nb-NO" sz="1500" dirty="0">
                  <a:solidFill>
                    <a:srgbClr val="001932"/>
                  </a:solidFill>
                </a:rPr>
                <a:t>Idrettsrådet skal </a:t>
              </a:r>
              <a:r>
                <a:rPr lang="nb-NO" sz="1500">
                  <a:solidFill>
                    <a:srgbClr val="001932"/>
                  </a:solidFill>
                </a:rPr>
                <a:t>ha tett </a:t>
              </a:r>
              <a:r>
                <a:rPr lang="nb-NO" sz="1500" dirty="0">
                  <a:solidFill>
                    <a:srgbClr val="001932"/>
                  </a:solidFill>
                </a:rPr>
                <a:t>kontakt, og bygge relasjoner, </a:t>
              </a:r>
              <a:r>
                <a:rPr lang="nb-NO" sz="1500">
                  <a:solidFill>
                    <a:srgbClr val="001932"/>
                  </a:solidFill>
                </a:rPr>
                <a:t>med folkevalgte og  idrettslag.</a:t>
              </a:r>
              <a:endParaRPr lang="nb-NO" sz="1500" dirty="0">
                <a:solidFill>
                  <a:srgbClr val="001932"/>
                </a:solidFill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nb-NO" sz="1500" dirty="0">
                  <a:solidFill>
                    <a:srgbClr val="001932"/>
                  </a:solidFill>
                </a:rPr>
                <a:t>Idrettsrådet skal ha tydelige samarbeidsavtaler med kommunen, begge plan: det folkevalgte og det </a:t>
              </a:r>
              <a:r>
                <a:rPr lang="nb-NO" sz="1500">
                  <a:solidFill>
                    <a:srgbClr val="001932"/>
                  </a:solidFill>
                </a:rPr>
                <a:t>administrative.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nb-NO" sz="1500">
                  <a:solidFill>
                    <a:srgbClr val="001932"/>
                  </a:solidFill>
                </a:rPr>
                <a:t>Idrettsrådet skal veilede og være en tjeneste for kommunen og idrettslagene i Bergen </a:t>
              </a:r>
              <a:endParaRPr lang="uk-UA" sz="1500" b="1" dirty="0">
                <a:solidFill>
                  <a:srgbClr val="001932"/>
                </a:solidFill>
              </a:endParaRP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00FD7EC1-8025-5581-6607-559441FEC584}"/>
                </a:ext>
              </a:extLst>
            </p:cNvPr>
            <p:cNvSpPr/>
            <p:nvPr/>
          </p:nvSpPr>
          <p:spPr>
            <a:xfrm>
              <a:off x="4349585" y="1265529"/>
              <a:ext cx="3492830" cy="4920376"/>
            </a:xfrm>
            <a:prstGeom prst="round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solidFill>
                <a:srgbClr val="00336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n-NO" sz="2000" b="1" dirty="0">
                  <a:solidFill>
                    <a:srgbClr val="001932"/>
                  </a:solidFill>
                </a:rPr>
                <a:t>Anlegg</a:t>
              </a:r>
              <a:endParaRPr lang="uk-UA" sz="2000" b="1" dirty="0">
                <a:solidFill>
                  <a:srgbClr val="001932"/>
                </a:solidFill>
              </a:endParaRPr>
            </a:p>
            <a:p>
              <a:pPr algn="ctr"/>
              <a:endParaRPr lang="uk-UA" sz="1200" b="1" dirty="0">
                <a:solidFill>
                  <a:srgbClr val="001932"/>
                </a:solidFill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nb-NO" sz="1500">
                  <a:solidFill>
                    <a:schemeClr val="tx1"/>
                  </a:solidFill>
                </a:rPr>
                <a:t>Idrettsrådet skal arbeide aktivt opp mot Bergen kommune og Trond Mohn.  Administrasjonen skal arbeide for at nye områder for  idrettsanlegg blir realisert i takt med boligutvikling.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nb-NO" sz="1500">
                  <a:solidFill>
                    <a:schemeClr val="tx1"/>
                  </a:solidFill>
                </a:rPr>
                <a:t>Idrettsrådet vil fortsette  å arbeide for å øke tilskuddsordningen til klubbeide anlegg, slik at disse kan benyttes hele året. </a:t>
              </a:r>
              <a:endParaRPr lang="nb-NO" sz="1500" dirty="0">
                <a:solidFill>
                  <a:schemeClr val="tx1"/>
                </a:solidFill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nb-NO" sz="1500">
                  <a:solidFill>
                    <a:srgbClr val="001932"/>
                  </a:solidFill>
                </a:rPr>
                <a:t>Idrettsrådet </a:t>
              </a:r>
              <a:r>
                <a:rPr lang="nb-NO" sz="1500" dirty="0">
                  <a:solidFill>
                    <a:srgbClr val="001932"/>
                  </a:solidFill>
                </a:rPr>
                <a:t>vil følge opp at kommunen følger den</a:t>
              </a:r>
              <a:r>
                <a:rPr lang="uk-UA" sz="1500" dirty="0">
                  <a:solidFill>
                    <a:srgbClr val="001932"/>
                  </a:solidFill>
                </a:rPr>
                <a:t> </a:t>
              </a:r>
              <a:r>
                <a:rPr lang="nb-NO" sz="1500" dirty="0">
                  <a:solidFill>
                    <a:srgbClr val="001932"/>
                  </a:solidFill>
                </a:rPr>
                <a:t>prioritering</a:t>
              </a:r>
              <a:r>
                <a:rPr lang="uk-UA" sz="1500" dirty="0">
                  <a:solidFill>
                    <a:srgbClr val="001932"/>
                  </a:solidFill>
                </a:rPr>
                <a:t> </a:t>
              </a:r>
              <a:r>
                <a:rPr lang="nb-NO" sz="1500" dirty="0">
                  <a:solidFill>
                    <a:srgbClr val="001932"/>
                  </a:solidFill>
                </a:rPr>
                <a:t>/</a:t>
              </a:r>
              <a:r>
                <a:rPr lang="uk-UA" sz="1500" dirty="0">
                  <a:solidFill>
                    <a:srgbClr val="001932"/>
                  </a:solidFill>
                </a:rPr>
                <a:t> </a:t>
              </a:r>
              <a:r>
                <a:rPr lang="nb-NO" sz="1500" dirty="0">
                  <a:solidFill>
                    <a:srgbClr val="001932"/>
                  </a:solidFill>
                </a:rPr>
                <a:t>investeringstakt som er satt opp i anleggsplanen (</a:t>
              </a:r>
              <a:r>
                <a:rPr lang="nb-NO" sz="1500">
                  <a:solidFill>
                    <a:srgbClr val="001932"/>
                  </a:solidFill>
                </a:rPr>
                <a:t>KPA)med spesielt fokus på de tre store anleggene Slåtthaug, Slettebakken og Krohnsminde.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E4EA6EDA-CB55-5FDC-1FFE-83836E9F174B}"/>
                </a:ext>
              </a:extLst>
            </p:cNvPr>
            <p:cNvSpPr/>
            <p:nvPr/>
          </p:nvSpPr>
          <p:spPr>
            <a:xfrm>
              <a:off x="8005546" y="1265528"/>
              <a:ext cx="3492830" cy="4920375"/>
            </a:xfrm>
            <a:prstGeom prst="round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solidFill>
                <a:srgbClr val="00336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>
                <a:solidFill>
                  <a:srgbClr val="001932"/>
                </a:solidFill>
              </a:endParaRPr>
            </a:p>
            <a:p>
              <a:pPr algn="ctr"/>
              <a:r>
                <a:rPr lang="en-US" sz="2000" b="1">
                  <a:solidFill>
                    <a:srgbClr val="001932"/>
                  </a:solidFill>
                </a:rPr>
                <a:t>Økonomi</a:t>
              </a:r>
              <a:endParaRPr lang="uk-UA" sz="2000" b="1" dirty="0">
                <a:solidFill>
                  <a:srgbClr val="001932"/>
                </a:solidFill>
              </a:endParaRPr>
            </a:p>
            <a:p>
              <a:pPr algn="ctr"/>
              <a:endParaRPr lang="uk-UA" sz="1200" b="1" dirty="0">
                <a:solidFill>
                  <a:srgbClr val="001932"/>
                </a:solidFill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nb-NO" sz="1500">
                  <a:solidFill>
                    <a:srgbClr val="001932"/>
                  </a:solidFill>
                </a:rPr>
                <a:t>Idrettsrådet skal </a:t>
              </a:r>
              <a:r>
                <a:rPr lang="nb-NO" sz="1500" dirty="0">
                  <a:solidFill>
                    <a:srgbClr val="001932"/>
                  </a:solidFill>
                </a:rPr>
                <a:t>arbeide for </a:t>
              </a:r>
              <a:r>
                <a:rPr lang="nb-NO" sz="1500">
                  <a:solidFill>
                    <a:srgbClr val="001932"/>
                  </a:solidFill>
                </a:rPr>
                <a:t>økt basistilskudd </a:t>
              </a:r>
              <a:r>
                <a:rPr lang="nb-NO" sz="1500" dirty="0">
                  <a:solidFill>
                    <a:srgbClr val="001932"/>
                  </a:solidFill>
                </a:rPr>
                <a:t>fra </a:t>
              </a:r>
              <a:r>
                <a:rPr lang="nb-NO" sz="1500">
                  <a:solidFill>
                    <a:srgbClr val="001932"/>
                  </a:solidFill>
                </a:rPr>
                <a:t>Bergen kommune.</a:t>
              </a:r>
            </a:p>
            <a:p>
              <a:endParaRPr lang="nb-NO" sz="1500">
                <a:solidFill>
                  <a:srgbClr val="001932"/>
                </a:solidFill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nb-NO" sz="1500">
                  <a:solidFill>
                    <a:srgbClr val="001932"/>
                  </a:solidFill>
                </a:rPr>
                <a:t>Idrettsrådet skal lete etter andre midler både lokalt, regionalt og nasjonalt.</a:t>
              </a:r>
              <a:endParaRPr lang="nb-NO" sz="1800" dirty="0">
                <a:solidFill>
                  <a:srgbClr val="001932"/>
                </a:solidFill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nb-NO" sz="1800" b="1" dirty="0">
                <a:solidFill>
                  <a:srgbClr val="001932"/>
                </a:solidFill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nb-NO" sz="1800" b="1" dirty="0">
                <a:solidFill>
                  <a:srgbClr val="001932"/>
                </a:solidFill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nb-NO" sz="1800" b="1" dirty="0">
                <a:solidFill>
                  <a:srgbClr val="001932"/>
                </a:solidFill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nb-NO" sz="1800" b="1" dirty="0">
                <a:solidFill>
                  <a:srgbClr val="001932"/>
                </a:solidFill>
              </a:endParaRPr>
            </a:p>
            <a:p>
              <a:endParaRPr lang="nb-NO" sz="1800" b="1" dirty="0">
                <a:solidFill>
                  <a:srgbClr val="001932"/>
                </a:solidFill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nb-NO" sz="1800" b="1" dirty="0">
                <a:solidFill>
                  <a:srgbClr val="001932"/>
                </a:solidFill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nb-NO" sz="1800" b="1" dirty="0">
                <a:solidFill>
                  <a:srgbClr val="001932"/>
                </a:solidFill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uk-UA" sz="2800" b="1" dirty="0">
                <a:solidFill>
                  <a:srgbClr val="001932"/>
                </a:solidFill>
              </a:endParaRPr>
            </a:p>
          </p:txBody>
        </p:sp>
      </p:grpSp>
      <p:pic>
        <p:nvPicPr>
          <p:cNvPr id="13" name="Graphic 12">
            <a:extLst>
              <a:ext uri="{FF2B5EF4-FFF2-40B4-BE49-F238E27FC236}">
                <a16:creationId xmlns:a16="http://schemas.microsoft.com/office/drawing/2014/main" id="{121C5759-65F7-278B-23C4-3A7AB98497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62559" y="30481"/>
            <a:ext cx="491227" cy="2440029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4A89F4A-F6D3-11A7-BC77-618E57B15EFD}"/>
              </a:ext>
            </a:extLst>
          </p:cNvPr>
          <p:cNvGrpSpPr>
            <a:grpSpLocks/>
          </p:cNvGrpSpPr>
          <p:nvPr/>
        </p:nvGrpSpPr>
        <p:grpSpPr>
          <a:xfrm>
            <a:off x="-958070" y="5835956"/>
            <a:ext cx="1570908" cy="1727369"/>
            <a:chOff x="-876790" y="5734356"/>
            <a:chExt cx="1729582" cy="1901847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8A90856-F595-BB6B-1509-BD9C653DFD3D}"/>
                </a:ext>
              </a:extLst>
            </p:cNvPr>
            <p:cNvSpPr>
              <a:spLocks/>
            </p:cNvSpPr>
            <p:nvPr/>
          </p:nvSpPr>
          <p:spPr>
            <a:xfrm rot="20163742">
              <a:off x="-876790" y="5734356"/>
              <a:ext cx="1729582" cy="1901847"/>
            </a:xfrm>
            <a:prstGeom prst="ellipse">
              <a:avLst/>
            </a:prstGeom>
            <a:solidFill>
              <a:srgbClr val="EF2E3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DF40FAF0-6046-7B7C-0FD0-6DC3B18A996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9120" y="6167351"/>
              <a:ext cx="470593" cy="640314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2A8F4F2C-8E80-564F-AE65-E27853B87BAA}"/>
              </a:ext>
            </a:extLst>
          </p:cNvPr>
          <p:cNvSpPr txBox="1"/>
          <p:nvPr/>
        </p:nvSpPr>
        <p:spPr>
          <a:xfrm>
            <a:off x="10312808" y="5962162"/>
            <a:ext cx="17225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sz="1400" b="1" dirty="0">
                <a:solidFill>
                  <a:srgbClr val="001932"/>
                </a:solidFill>
              </a:rPr>
              <a:t>Strategiplan </a:t>
            </a:r>
            <a:r>
              <a:rPr lang="en-US" sz="1400" b="1" dirty="0">
                <a:solidFill>
                  <a:srgbClr val="001932"/>
                </a:solidFill>
              </a:rPr>
              <a:t>|</a:t>
            </a:r>
            <a:r>
              <a:rPr lang="nn-NO" sz="1400" b="1" dirty="0">
                <a:solidFill>
                  <a:srgbClr val="001932"/>
                </a:solidFill>
              </a:rPr>
              <a:t> 2025 </a:t>
            </a:r>
          </a:p>
        </p:txBody>
      </p:sp>
    </p:spTree>
    <p:extLst>
      <p:ext uri="{BB962C8B-B14F-4D97-AF65-F5344CB8AC3E}">
        <p14:creationId xmlns:p14="http://schemas.microsoft.com/office/powerpoint/2010/main" val="302804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715C3F-7184-30EB-6751-E10516E006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6CCAFA42-8246-1236-3ADD-F2A25FAFBE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93830" y="361516"/>
            <a:ext cx="1360544" cy="6802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186C0D4-EE6B-345B-F2D9-BE020DB41FE6}"/>
              </a:ext>
            </a:extLst>
          </p:cNvPr>
          <p:cNvSpPr txBox="1"/>
          <p:nvPr/>
        </p:nvSpPr>
        <p:spPr>
          <a:xfrm>
            <a:off x="2845790" y="364680"/>
            <a:ext cx="650041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/>
              <a:t>Tiltak</a:t>
            </a:r>
            <a:endParaRPr lang="en-US" sz="3800" b="1" dirty="0">
              <a:solidFill>
                <a:srgbClr val="001932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6827314-6D76-E1E5-9B8E-7324DDC0336B}"/>
              </a:ext>
            </a:extLst>
          </p:cNvPr>
          <p:cNvSpPr/>
          <p:nvPr/>
        </p:nvSpPr>
        <p:spPr>
          <a:xfrm>
            <a:off x="4168987" y="6594372"/>
            <a:ext cx="954107" cy="954107"/>
          </a:xfrm>
          <a:prstGeom prst="ellipse">
            <a:avLst/>
          </a:prstGeom>
          <a:noFill/>
          <a:ln w="254000">
            <a:solidFill>
              <a:srgbClr val="0033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CAB543F-649B-4732-BC35-016646519A61}"/>
              </a:ext>
            </a:extLst>
          </p:cNvPr>
          <p:cNvGrpSpPr/>
          <p:nvPr/>
        </p:nvGrpSpPr>
        <p:grpSpPr>
          <a:xfrm>
            <a:off x="677375" y="1164566"/>
            <a:ext cx="11053697" cy="4797596"/>
            <a:chOff x="677375" y="1592141"/>
            <a:chExt cx="11053697" cy="4606139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B3EB109D-44B1-C0B7-837D-6BD77DB90E9B}"/>
                </a:ext>
              </a:extLst>
            </p:cNvPr>
            <p:cNvSpPr/>
            <p:nvPr/>
          </p:nvSpPr>
          <p:spPr>
            <a:xfrm>
              <a:off x="677375" y="1592141"/>
              <a:ext cx="3540269" cy="4606139"/>
            </a:xfrm>
            <a:prstGeom prst="round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solidFill>
                <a:srgbClr val="00336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n-NO" sz="2000" b="1" dirty="0">
                  <a:solidFill>
                    <a:srgbClr val="001932"/>
                  </a:solidFill>
                </a:rPr>
                <a:t>Barn, ungdom og integrering / inkludering</a:t>
              </a:r>
              <a:endParaRPr lang="uk-UA" sz="2000" b="1" dirty="0">
                <a:solidFill>
                  <a:srgbClr val="001932"/>
                </a:solidFill>
              </a:endParaRPr>
            </a:p>
            <a:p>
              <a:pPr algn="ctr"/>
              <a:endParaRPr lang="uk-UA" sz="1050" b="1" dirty="0">
                <a:solidFill>
                  <a:srgbClr val="001932"/>
                </a:solidFill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nb-NO" sz="1500" dirty="0">
                  <a:solidFill>
                    <a:srgbClr val="001932"/>
                  </a:solidFill>
                </a:rPr>
                <a:t>Idrettsrådet skal arbeide for at alle barn og unge får drive idrett. Vi skal arbeide aktivt for å få kommune og idrettslag til å ta hensyn til kostnadsnivå og øke støtteordninger.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nb-NO" sz="1500" dirty="0">
                  <a:solidFill>
                    <a:srgbClr val="001932"/>
                  </a:solidFill>
                </a:rPr>
                <a:t>Idrettsrådet skal arbeide for å få finansiert samfunnsansvarsprosjektene LIM og Aktivitetsguide gjennom Bergen kommunes basistilskudd.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nb-NO" sz="1500" dirty="0">
                  <a:solidFill>
                    <a:srgbClr val="001932"/>
                  </a:solidFill>
                </a:rPr>
                <a:t>Idrettsrådet skal gå i dialog med NAV ang samarbeid om </a:t>
              </a:r>
              <a:r>
                <a:rPr lang="nb-NO" sz="1500" dirty="0" err="1">
                  <a:solidFill>
                    <a:srgbClr val="001932"/>
                  </a:solidFill>
                </a:rPr>
                <a:t>bl.a</a:t>
              </a:r>
              <a:r>
                <a:rPr lang="nb-NO" sz="1500" dirty="0">
                  <a:solidFill>
                    <a:srgbClr val="001932"/>
                  </a:solidFill>
                </a:rPr>
                <a:t> </a:t>
              </a:r>
              <a:r>
                <a:rPr lang="nb-NO" sz="1500" dirty="0" err="1">
                  <a:solidFill>
                    <a:srgbClr val="001932"/>
                  </a:solidFill>
                </a:rPr>
                <a:t>kontigentrefusjon</a:t>
              </a:r>
              <a:r>
                <a:rPr lang="nb-NO" sz="1500" dirty="0">
                  <a:solidFill>
                    <a:srgbClr val="001932"/>
                  </a:solidFill>
                </a:rPr>
                <a:t>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nb-NO" sz="1500" b="1" dirty="0">
                <a:solidFill>
                  <a:srgbClr val="001932"/>
                </a:solidFill>
              </a:endParaRPr>
            </a:p>
            <a:p>
              <a:endParaRPr lang="uk-UA" sz="2000" b="1" dirty="0">
                <a:solidFill>
                  <a:srgbClr val="001932"/>
                </a:solidFill>
              </a:endParaRP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1D165488-44BB-18B0-CFB7-F4E0EC17E25C}"/>
                </a:ext>
              </a:extLst>
            </p:cNvPr>
            <p:cNvSpPr/>
            <p:nvPr/>
          </p:nvSpPr>
          <p:spPr>
            <a:xfrm>
              <a:off x="4434089" y="1592141"/>
              <a:ext cx="3540269" cy="4606139"/>
            </a:xfrm>
            <a:prstGeom prst="round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solidFill>
                <a:srgbClr val="00336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i="0" dirty="0" err="1">
                  <a:solidFill>
                    <a:srgbClr val="000000"/>
                  </a:solidFill>
                  <a:effectLst/>
                  <a:latin typeface="Aptos" panose="020B0004020202020204" pitchFamily="34" charset="0"/>
                </a:rPr>
                <a:t>Toppidrett</a:t>
              </a:r>
              <a:endParaRPr lang="en-US" sz="2000" b="1" i="0" dirty="0">
                <a:solidFill>
                  <a:srgbClr val="000000"/>
                </a:solidFill>
                <a:effectLst/>
                <a:latin typeface="Aptos" panose="020B0004020202020204" pitchFamily="34" charset="0"/>
              </a:endParaRPr>
            </a:p>
            <a:p>
              <a:endParaRPr lang="nb-NO" sz="1500" dirty="0">
                <a:solidFill>
                  <a:srgbClr val="001932"/>
                </a:solidFill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nb-NO" sz="1500" dirty="0">
                  <a:solidFill>
                    <a:srgbClr val="001932"/>
                  </a:solidFill>
                </a:rPr>
                <a:t>Idrettsrådet skal arbeide for at toppidretten fortsatt skal få  tilrettelagte treningstider og støtteordninger fra kommunen (stipend). Oppfordre utøvere som mottar stipend til å gå på klubb – eller skolebesøk. </a:t>
              </a:r>
            </a:p>
            <a:p>
              <a:endParaRPr lang="nb-NO" sz="1500" dirty="0">
                <a:solidFill>
                  <a:srgbClr val="001932"/>
                </a:solidFill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nb-NO" sz="1500" dirty="0">
                  <a:solidFill>
                    <a:srgbClr val="001932"/>
                  </a:solidFill>
                </a:rPr>
                <a:t>Idrettsrådet skal arbeide for at Byarena blir en realitet.</a:t>
              </a:r>
            </a:p>
            <a:p>
              <a:endParaRPr lang="nb-NO" sz="1500" dirty="0">
                <a:solidFill>
                  <a:srgbClr val="001932"/>
                </a:solidFill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nb-NO" sz="1500" dirty="0">
                  <a:solidFill>
                    <a:srgbClr val="001932"/>
                  </a:solidFill>
                </a:rPr>
                <a:t>IR skal benytte seg av </a:t>
              </a:r>
              <a:r>
                <a:rPr lang="nb-NO" sz="1500" dirty="0" err="1">
                  <a:solidFill>
                    <a:srgbClr val="001932"/>
                  </a:solidFill>
                </a:rPr>
                <a:t>toppidrettmiljøets</a:t>
              </a:r>
              <a:r>
                <a:rPr lang="nb-NO" sz="1500" dirty="0">
                  <a:solidFill>
                    <a:srgbClr val="001932"/>
                  </a:solidFill>
                </a:rPr>
                <a:t> kompetanse opp mot folkevalgte, barn og ungdom. 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A93DFCDB-8F0D-61B5-0BB3-017434BCA7AF}"/>
                </a:ext>
              </a:extLst>
            </p:cNvPr>
            <p:cNvSpPr/>
            <p:nvPr/>
          </p:nvSpPr>
          <p:spPr>
            <a:xfrm>
              <a:off x="8190803" y="1592141"/>
              <a:ext cx="3540269" cy="4606139"/>
            </a:xfrm>
            <a:prstGeom prst="round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solidFill>
                <a:srgbClr val="00336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err="1">
                  <a:solidFill>
                    <a:srgbClr val="001932"/>
                  </a:solidFill>
                </a:rPr>
                <a:t>Breddeidrett</a:t>
              </a:r>
              <a:endParaRPr lang="uk-UA" sz="2000" b="1" dirty="0">
                <a:solidFill>
                  <a:srgbClr val="001932"/>
                </a:solidFill>
              </a:endParaRPr>
            </a:p>
            <a:p>
              <a:pPr algn="ctr"/>
              <a:endParaRPr lang="nb-NO" sz="1050" b="1">
                <a:solidFill>
                  <a:srgbClr val="001932"/>
                </a:solidFill>
              </a:endParaRPr>
            </a:p>
            <a:p>
              <a:pPr algn="ctr"/>
              <a:endParaRPr lang="uk-UA" sz="1050" b="1" dirty="0">
                <a:solidFill>
                  <a:srgbClr val="001932"/>
                </a:solidFill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nb-NO" sz="1500">
                  <a:solidFill>
                    <a:srgbClr val="001932"/>
                  </a:solidFill>
                </a:rPr>
                <a:t>Idrettsrådet skal </a:t>
              </a:r>
              <a:r>
                <a:rPr lang="nb-NO" sz="1500" dirty="0">
                  <a:solidFill>
                    <a:srgbClr val="001932"/>
                  </a:solidFill>
                </a:rPr>
                <a:t>arbeide for at gratisprinsippet til Bergen kommune </a:t>
              </a:r>
              <a:r>
                <a:rPr lang="nb-NO" sz="1500">
                  <a:solidFill>
                    <a:srgbClr val="001932"/>
                  </a:solidFill>
                </a:rPr>
                <a:t>forlenges.</a:t>
              </a:r>
            </a:p>
            <a:p>
              <a:endParaRPr lang="nb-NO" sz="1500" dirty="0">
                <a:solidFill>
                  <a:srgbClr val="001932"/>
                </a:solidFill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nb-NO" sz="1500">
                  <a:solidFill>
                    <a:srgbClr val="001932"/>
                  </a:solidFill>
                </a:rPr>
                <a:t>Idrettsrådet vil arbeide for at kontigentrefusjon fra kommunen økes </a:t>
              </a:r>
              <a:r>
                <a:rPr lang="nb-NO" sz="1500" dirty="0">
                  <a:solidFill>
                    <a:srgbClr val="001932"/>
                  </a:solidFill>
                </a:rPr>
                <a:t>igjen</a:t>
              </a:r>
              <a:r>
                <a:rPr lang="nb-NO" sz="1500">
                  <a:solidFill>
                    <a:srgbClr val="001932"/>
                  </a:solidFill>
                </a:rPr>
                <a:t>. </a:t>
              </a:r>
            </a:p>
            <a:p>
              <a:endParaRPr lang="nb-NO" sz="1500" dirty="0">
                <a:solidFill>
                  <a:srgbClr val="001932"/>
                </a:solidFill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nb-NO" sz="1500">
                  <a:solidFill>
                    <a:srgbClr val="001932"/>
                  </a:solidFill>
                </a:rPr>
                <a:t>Idrettsrådet vil arbeide for å fortsatt øke tilskuddsordningen til de klubbeide anleggene.</a:t>
              </a:r>
              <a:endParaRPr lang="nb-NO" sz="1400" b="1" dirty="0">
                <a:solidFill>
                  <a:srgbClr val="001932"/>
                </a:solidFill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nb-NO" sz="1400" b="1" dirty="0">
                <a:solidFill>
                  <a:srgbClr val="001932"/>
                </a:solidFill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nb-NO" sz="1400" b="1" dirty="0">
                <a:solidFill>
                  <a:srgbClr val="001932"/>
                </a:solidFill>
              </a:endParaRPr>
            </a:p>
            <a:p>
              <a:endParaRPr lang="uk-UA" sz="2000" b="1" dirty="0">
                <a:solidFill>
                  <a:srgbClr val="001932"/>
                </a:solidFill>
              </a:endParaRPr>
            </a:p>
          </p:txBody>
        </p:sp>
      </p:grpSp>
      <p:pic>
        <p:nvPicPr>
          <p:cNvPr id="13" name="Graphic 12">
            <a:extLst>
              <a:ext uri="{FF2B5EF4-FFF2-40B4-BE49-F238E27FC236}">
                <a16:creationId xmlns:a16="http://schemas.microsoft.com/office/drawing/2014/main" id="{ECD6D426-4638-B47D-48FF-B059C05978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62559" y="30481"/>
            <a:ext cx="491227" cy="2440029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10AA1838-46C4-6AD6-3C3B-D6BCDF4613C4}"/>
              </a:ext>
            </a:extLst>
          </p:cNvPr>
          <p:cNvGrpSpPr>
            <a:grpSpLocks/>
          </p:cNvGrpSpPr>
          <p:nvPr/>
        </p:nvGrpSpPr>
        <p:grpSpPr>
          <a:xfrm>
            <a:off x="-958070" y="5835956"/>
            <a:ext cx="1570908" cy="1727369"/>
            <a:chOff x="-876790" y="5734356"/>
            <a:chExt cx="1729582" cy="1901847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3A46470-B8C3-17FB-6EE5-BAEAD85D18FE}"/>
                </a:ext>
              </a:extLst>
            </p:cNvPr>
            <p:cNvSpPr>
              <a:spLocks/>
            </p:cNvSpPr>
            <p:nvPr/>
          </p:nvSpPr>
          <p:spPr>
            <a:xfrm rot="20163742">
              <a:off x="-876790" y="5734356"/>
              <a:ext cx="1729582" cy="1901847"/>
            </a:xfrm>
            <a:prstGeom prst="ellipse">
              <a:avLst/>
            </a:prstGeom>
            <a:solidFill>
              <a:srgbClr val="EF2E3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6AA9CD74-1AAF-C9D3-3D63-E30ECFEF357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9120" y="6167351"/>
              <a:ext cx="470593" cy="640314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4120EC6-A12D-4551-A740-3BF389805AFF}"/>
              </a:ext>
            </a:extLst>
          </p:cNvPr>
          <p:cNvSpPr txBox="1"/>
          <p:nvPr/>
        </p:nvSpPr>
        <p:spPr>
          <a:xfrm>
            <a:off x="10312808" y="5962162"/>
            <a:ext cx="17225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sz="1400" b="1" dirty="0">
                <a:solidFill>
                  <a:srgbClr val="001932"/>
                </a:solidFill>
              </a:rPr>
              <a:t>Strategiplan </a:t>
            </a:r>
            <a:r>
              <a:rPr lang="en-US" sz="1400" b="1" dirty="0">
                <a:solidFill>
                  <a:srgbClr val="001932"/>
                </a:solidFill>
              </a:rPr>
              <a:t>|</a:t>
            </a:r>
            <a:r>
              <a:rPr lang="nn-NO" sz="1400" b="1" dirty="0">
                <a:solidFill>
                  <a:srgbClr val="001932"/>
                </a:solidFill>
              </a:rPr>
              <a:t> 2025 </a:t>
            </a:r>
          </a:p>
        </p:txBody>
      </p:sp>
    </p:spTree>
    <p:extLst>
      <p:ext uri="{BB962C8B-B14F-4D97-AF65-F5344CB8AC3E}">
        <p14:creationId xmlns:p14="http://schemas.microsoft.com/office/powerpoint/2010/main" val="1329664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9385</TotalTime>
  <Words>661</Words>
  <Application>Microsoft Office PowerPoint</Application>
  <PresentationFormat>Widescreen</PresentationFormat>
  <Paragraphs>96</Paragraphs>
  <Slides>6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6</vt:i4>
      </vt:variant>
    </vt:vector>
  </HeadingPairs>
  <TitlesOfParts>
    <vt:vector size="13" baseType="lpstr">
      <vt:lpstr>Amasis MT Pro</vt:lpstr>
      <vt:lpstr>Aptos</vt:lpstr>
      <vt:lpstr>Aptos Display</vt:lpstr>
      <vt:lpstr>Arial</vt:lpstr>
      <vt:lpstr>Open Sans</vt:lpstr>
      <vt:lpstr>Wingdings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Norges Idrettsforbund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Lee, Thomas</dc:creator>
  <cp:lastModifiedBy>Birkeland, Sandrino</cp:lastModifiedBy>
  <cp:revision>43</cp:revision>
  <dcterms:created xsi:type="dcterms:W3CDTF">2025-03-17T08:40:32Z</dcterms:created>
  <dcterms:modified xsi:type="dcterms:W3CDTF">2025-11-20T08:24:43Z</dcterms:modified>
</cp:coreProperties>
</file>