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4"/>
    <p:sldMasterId id="2147483695" r:id="rId5"/>
    <p:sldMasterId id="2147483935" r:id="rId6"/>
    <p:sldMasterId id="2147483916" r:id="rId7"/>
    <p:sldMasterId id="2147483940" r:id="rId8"/>
    <p:sldMasterId id="2147483926" r:id="rId9"/>
    <p:sldMasterId id="2147483950" r:id="rId10"/>
  </p:sldMasterIdLst>
  <p:notesMasterIdLst>
    <p:notesMasterId r:id="rId21"/>
  </p:notesMasterIdLst>
  <p:handoutMasterIdLst>
    <p:handoutMasterId r:id="rId22"/>
  </p:handoutMasterIdLst>
  <p:sldIdLst>
    <p:sldId id="362" r:id="rId11"/>
    <p:sldId id="427" r:id="rId12"/>
    <p:sldId id="2147197699" r:id="rId13"/>
    <p:sldId id="2147197705" r:id="rId14"/>
    <p:sldId id="2147197709" r:id="rId15"/>
    <p:sldId id="2147197710" r:id="rId16"/>
    <p:sldId id="2147197712" r:id="rId17"/>
    <p:sldId id="2147197708" r:id="rId18"/>
    <p:sldId id="2147197711" r:id="rId19"/>
    <p:sldId id="352" r:id="rId20"/>
  </p:sldIdLst>
  <p:sldSz cx="9144000" cy="5143500" type="screen16x9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EE01112-837C-1C5C-DC99-445CA1D104E2}" name="Kolstad, Jonas Austmo" initials="KA" userId="S::jonasaustmo.kolstad@idrettsforbundet.no::cd049cbc-c286-4ca6-aa1e-510db561ec72" providerId="AD"/>
  <p188:author id="{6D9A542C-3823-20BE-18B0-2DF2E9BA9E0B}" name="Rød, Sigrid Nestgaard" initials="RN" userId="S::sigridnestgaard.rod@idrettsforbundet.no::3599deed-00ce-4d0e-af69-991811c67f8a" providerId="AD"/>
  <p188:author id="{7E115F6E-20D1-ECFB-699A-827261784A69}" name="Rangsæter, Vegard" initials="RV" userId="S::vegard.rangsaeter@idrettsforbundet.no::b1c7b0fb-6370-4a0c-9193-172328b0589c" providerId="AD"/>
  <p188:author id="{1A835883-61C8-2545-BB98-004EACE871D9}" name="Jacobsen, Linda" initials="JL" userId="S::linda.jacobsen@idrettsforbundet.no::4b6f3665-2a3d-456e-bdee-165f78ceb181" providerId="AD"/>
  <p188:author id="{AFCA73BC-E844-6C5B-540D-118D39205D91}" name="Jacobsen, Linda" initials="JL" userId="S::Linda.Jacobsen@idrettsforbundet.no::4b6f3665-2a3d-456e-bdee-165f78ceb181" providerId="AD"/>
  <p188:author id="{2B5C6EF3-362C-2070-291D-9DF7E02F4CB3}" name="Hylland, Martin" initials="HM" userId="S::martin.hylland@idrettsforbundet.no::13420309-4922-409d-a0fd-57adf4b6982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335"/>
    <a:srgbClr val="003E7E"/>
    <a:srgbClr val="2E407E"/>
    <a:srgbClr val="656785"/>
    <a:srgbClr val="F0F0F0"/>
    <a:srgbClr val="4D4D4D"/>
    <a:srgbClr val="595959"/>
    <a:srgbClr val="EE4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DDADED-1214-82D4-57D8-413127B5D9E0}" v="11" dt="2023-10-12T09:45:21.184"/>
    <p1510:client id="{6E1FF2B2-A358-C52F-1755-07BB6478484A}" v="12" dt="2023-10-12T09:39:48.626"/>
    <p1510:client id="{ECE7DF09-4886-42B2-BE97-DA8C36F9C461}" v="278" dt="2023-10-12T09:47:48.8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DDB8D45B-F279-5016-11DB-DC0C9BBC8D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1E2E7EF-DDDD-4F9E-9553-E835A05A99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A2078-DA34-0942-9AEF-FAEBE0F1282B}" type="datetimeFigureOut">
              <a:rPr lang="nb-NO" smtClean="0"/>
              <a:t>12.10.2023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9EB7811-9E4D-328D-1290-DBF9076D3F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3F077F0-DABA-4F56-47D2-861CF0AEB8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C2FF1-807E-964F-887C-CD2959FE6A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8169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43F589A-B22E-4F91-8AD9-190B1AC8EDCF}" type="datetimeFigureOut">
              <a:rPr lang="nb-NO"/>
              <a:pPr>
                <a:defRPr/>
              </a:pPr>
              <a:t>12.10.2023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BA23742-51E1-48F2-9D26-22282FA8CBE7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7837104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23742-51E1-48F2-9D26-22282FA8CBE7}" type="slidenum">
              <a:rPr lang="nb-NO" altLang="nb-NO" smtClean="0"/>
              <a:pPr/>
              <a:t>1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812721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Takk alle for møtet og de gode diskusjonene. </a:t>
            </a:r>
          </a:p>
          <a:p>
            <a:r>
              <a:rPr lang="nb-NO" dirty="0"/>
              <a:t>Lykke til med gjennomføringen av tiltakene – for å skape idrettsglede for alle!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A23742-51E1-48F2-9D26-22282FA8CBE7}" type="slidenum">
              <a:rPr kumimoji="0" lang="nb-NO" alt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alt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897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Fotokred: Erik Ruud / Norges idrettsforbund 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23742-51E1-48F2-9D26-22282FA8CBE7}" type="slidenum">
              <a:rPr lang="nb-NO" altLang="nb-NO" smtClean="0"/>
              <a:pPr/>
              <a:t>2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785420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Fotokred: Stockbilder i Power Point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23742-51E1-48F2-9D26-22282FA8CBE7}" type="slidenum">
              <a:rPr lang="nb-NO" altLang="nb-NO" smtClean="0"/>
              <a:pPr/>
              <a:t>3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645627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Fotokred: Erik Ruud / Norges idrettsforbund 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23742-51E1-48F2-9D26-22282FA8CBE7}" type="slidenum">
              <a:rPr lang="nb-NO" altLang="nb-NO" smtClean="0"/>
              <a:pPr/>
              <a:t>4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454541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Fotokred: Alexander Eriksson / Norges idrettsforbund 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23742-51E1-48F2-9D26-22282FA8CBE7}" type="slidenum">
              <a:rPr lang="nb-NO" altLang="nb-NO" smtClean="0"/>
              <a:pPr/>
              <a:t>5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848492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Fotokred: Erik Ruud / Norges idrettsforbund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A23742-51E1-48F2-9D26-22282FA8CBE7}" type="slidenum">
              <a:rPr kumimoji="0" lang="nb-NO" alt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alt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526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Fotokred: Caroline Dokken Wendelborg 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A23742-51E1-48F2-9D26-22282FA8CBE7}" type="slidenum">
              <a:rPr kumimoji="0" lang="nb-NO" alt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alt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801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Fotokred: Erik Ruud / Norges idrettsforbund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23742-51E1-48F2-9D26-22282FA8CBE7}" type="slidenum">
              <a:rPr lang="nb-NO" altLang="nb-NO" smtClean="0"/>
              <a:pPr/>
              <a:t>8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337997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Fotokred: Erik Ruud / Norges idrettsforbund 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23742-51E1-48F2-9D26-22282FA8CBE7}" type="slidenum">
              <a:rPr lang="nb-NO" altLang="nb-NO" smtClean="0"/>
              <a:pPr/>
              <a:t>9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019605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"/>
          <p:cNvSpPr>
            <a:spLocks noGrp="1"/>
          </p:cNvSpPr>
          <p:nvPr>
            <p:ph type="body" sz="quarter" idx="11"/>
          </p:nvPr>
        </p:nvSpPr>
        <p:spPr>
          <a:xfrm>
            <a:off x="1835696" y="4317944"/>
            <a:ext cx="2952328" cy="27003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200">
                <a:solidFill>
                  <a:srgbClr val="F0F0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2"/>
          </p:nvPr>
        </p:nvSpPr>
        <p:spPr>
          <a:xfrm>
            <a:off x="1835696" y="2499742"/>
            <a:ext cx="5688632" cy="864096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3600">
                <a:solidFill>
                  <a:srgbClr val="F0F0F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25023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bilde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1835697" y="1743658"/>
            <a:ext cx="6552207" cy="2636008"/>
          </a:xfrm>
          <a:prstGeom prst="rect">
            <a:avLst/>
          </a:prstGeom>
        </p:spPr>
        <p:txBody>
          <a:bodyPr/>
          <a:lstStyle>
            <a:lvl1pPr marL="269875" indent="-269875">
              <a:defRPr sz="1600">
                <a:solidFill>
                  <a:srgbClr val="000335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5963" indent="-258763">
              <a:buFont typeface="Arial" pitchFamily="34" charset="0"/>
              <a:buChar char="•"/>
              <a:defRPr sz="1600">
                <a:solidFill>
                  <a:srgbClr val="000335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8400" indent="-254000">
              <a:defRPr sz="1600">
                <a:solidFill>
                  <a:srgbClr val="000335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4488" indent="-242888">
              <a:buFont typeface="Arial" pitchFamily="34" charset="0"/>
              <a:buChar char="•"/>
              <a:defRPr sz="1600">
                <a:solidFill>
                  <a:srgbClr val="000335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8988" indent="-230188">
              <a:buFont typeface="Arial" pitchFamily="34" charset="0"/>
              <a:buChar char="•"/>
              <a:defRPr sz="1600">
                <a:solidFill>
                  <a:srgbClr val="000335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1835696" y="987574"/>
            <a:ext cx="6264275" cy="64807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0" baseline="0">
                <a:solidFill>
                  <a:srgbClr val="000335">
                    <a:alpha val="80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13"/>
          <p:cNvSpPr>
            <a:spLocks noGrp="1"/>
          </p:cNvSpPr>
          <p:nvPr>
            <p:ph sz="quarter" idx="10"/>
          </p:nvPr>
        </p:nvSpPr>
        <p:spPr>
          <a:xfrm>
            <a:off x="1835696" y="1671650"/>
            <a:ext cx="3060000" cy="2628292"/>
          </a:xfrm>
          <a:prstGeom prst="rect">
            <a:avLst/>
          </a:prstGeom>
        </p:spPr>
        <p:txBody>
          <a:bodyPr/>
          <a:lstStyle>
            <a:lvl1pPr marL="269875" indent="-269875">
              <a:defRPr sz="1600">
                <a:solidFill>
                  <a:srgbClr val="000335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171450">
              <a:buFont typeface="Arial" pitchFamily="34" charset="0"/>
              <a:buChar char="•"/>
              <a:defRPr sz="1600">
                <a:solidFill>
                  <a:srgbClr val="000335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8400" indent="-254000">
              <a:defRPr sz="1600">
                <a:solidFill>
                  <a:srgbClr val="000335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4488" indent="-242888">
              <a:buFont typeface="Arial" pitchFamily="34" charset="0"/>
              <a:buChar char="•"/>
              <a:defRPr sz="1600">
                <a:solidFill>
                  <a:srgbClr val="000335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8988" indent="-230188">
              <a:buFont typeface="Arial" pitchFamily="34" charset="0"/>
              <a:buChar char="•"/>
              <a:defRPr sz="1600">
                <a:solidFill>
                  <a:srgbClr val="000335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innhold 13"/>
          <p:cNvSpPr>
            <a:spLocks noGrp="1"/>
          </p:cNvSpPr>
          <p:nvPr>
            <p:ph sz="quarter" idx="11"/>
          </p:nvPr>
        </p:nvSpPr>
        <p:spPr>
          <a:xfrm>
            <a:off x="5148064" y="1671650"/>
            <a:ext cx="3060000" cy="2628292"/>
          </a:xfrm>
          <a:prstGeom prst="rect">
            <a:avLst/>
          </a:prstGeom>
        </p:spPr>
        <p:txBody>
          <a:bodyPr/>
          <a:lstStyle>
            <a:lvl1pPr marL="269875" indent="-269875">
              <a:defRPr sz="1600">
                <a:solidFill>
                  <a:srgbClr val="000335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171450">
              <a:buFont typeface="Arial" pitchFamily="34" charset="0"/>
              <a:buChar char="•"/>
              <a:defRPr sz="1600">
                <a:solidFill>
                  <a:srgbClr val="000335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8400" indent="-254000">
              <a:defRPr sz="1600">
                <a:solidFill>
                  <a:srgbClr val="000335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4488" indent="-242888">
              <a:buFont typeface="Arial" pitchFamily="34" charset="0"/>
              <a:buChar char="•"/>
              <a:defRPr sz="1600">
                <a:solidFill>
                  <a:srgbClr val="000335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8988" indent="-230188">
              <a:buFont typeface="Arial" pitchFamily="34" charset="0"/>
              <a:buChar char="•"/>
              <a:defRPr sz="1600">
                <a:solidFill>
                  <a:srgbClr val="000335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1835696" y="915566"/>
            <a:ext cx="6372368" cy="70207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0" baseline="0">
                <a:solidFill>
                  <a:srgbClr val="000335">
                    <a:alpha val="80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65">
          <p15:clr>
            <a:srgbClr val="FBAE40"/>
          </p15:clr>
        </p15:guide>
        <p15:guide id="2" pos="56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bilde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1835697" y="1664207"/>
            <a:ext cx="6552207" cy="26360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0335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91440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1835696" y="915566"/>
            <a:ext cx="6264275" cy="64807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0" baseline="0">
                <a:solidFill>
                  <a:srgbClr val="000335">
                    <a:alpha val="80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997111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ysbilde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1836217" y="1736215"/>
            <a:ext cx="6624215" cy="2636008"/>
          </a:xfrm>
          <a:prstGeom prst="rect">
            <a:avLst/>
          </a:prstGeom>
        </p:spPr>
        <p:txBody>
          <a:bodyPr/>
          <a:lstStyle>
            <a:lvl1pPr marL="269875" indent="-269875">
              <a:defRPr sz="1600">
                <a:solidFill>
                  <a:srgbClr val="000335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5963" indent="-258763">
              <a:buFont typeface="Arial" pitchFamily="34" charset="0"/>
              <a:buChar char="•"/>
              <a:defRPr sz="1600">
                <a:solidFill>
                  <a:srgbClr val="000335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8400" indent="-254000">
              <a:defRPr sz="1600">
                <a:solidFill>
                  <a:srgbClr val="000335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4488" indent="-242888">
              <a:buFont typeface="Arial" pitchFamily="34" charset="0"/>
              <a:buChar char="•"/>
              <a:defRPr sz="1600">
                <a:solidFill>
                  <a:srgbClr val="000335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8988" indent="-230188">
              <a:buFont typeface="Arial" pitchFamily="34" charset="0"/>
              <a:buChar char="•"/>
              <a:defRPr sz="1600">
                <a:solidFill>
                  <a:srgbClr val="000335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1835696" y="987574"/>
            <a:ext cx="6264796" cy="64807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0" baseline="0">
                <a:solidFill>
                  <a:srgbClr val="000335">
                    <a:alpha val="80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26491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13"/>
          <p:cNvSpPr>
            <a:spLocks noGrp="1"/>
          </p:cNvSpPr>
          <p:nvPr>
            <p:ph sz="quarter" idx="10"/>
          </p:nvPr>
        </p:nvSpPr>
        <p:spPr>
          <a:xfrm>
            <a:off x="1835696" y="1743658"/>
            <a:ext cx="3060000" cy="2628292"/>
          </a:xfrm>
          <a:prstGeom prst="rect">
            <a:avLst/>
          </a:prstGeom>
        </p:spPr>
        <p:txBody>
          <a:bodyPr/>
          <a:lstStyle>
            <a:lvl1pPr marL="269875" indent="-269875">
              <a:defRPr sz="1600">
                <a:solidFill>
                  <a:srgbClr val="000335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171450">
              <a:buFont typeface="Arial" pitchFamily="34" charset="0"/>
              <a:buChar char="•"/>
              <a:defRPr sz="1600">
                <a:solidFill>
                  <a:srgbClr val="000335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8400" indent="-254000">
              <a:defRPr sz="1600">
                <a:solidFill>
                  <a:srgbClr val="000335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4488" indent="-242888">
              <a:buFont typeface="Arial" pitchFamily="34" charset="0"/>
              <a:buChar char="•"/>
              <a:defRPr sz="1600">
                <a:solidFill>
                  <a:srgbClr val="000335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8988" indent="-230188">
              <a:buFont typeface="Arial" pitchFamily="34" charset="0"/>
              <a:buChar char="•"/>
              <a:defRPr sz="1600">
                <a:solidFill>
                  <a:srgbClr val="000335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innhold 13"/>
          <p:cNvSpPr>
            <a:spLocks noGrp="1"/>
          </p:cNvSpPr>
          <p:nvPr>
            <p:ph sz="quarter" idx="11"/>
          </p:nvPr>
        </p:nvSpPr>
        <p:spPr>
          <a:xfrm>
            <a:off x="5076056" y="1743658"/>
            <a:ext cx="3060000" cy="2628292"/>
          </a:xfrm>
          <a:prstGeom prst="rect">
            <a:avLst/>
          </a:prstGeom>
        </p:spPr>
        <p:txBody>
          <a:bodyPr/>
          <a:lstStyle>
            <a:lvl1pPr marL="269875" indent="-269875">
              <a:defRPr sz="1600">
                <a:solidFill>
                  <a:srgbClr val="000335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171450">
              <a:buFont typeface="Arial" pitchFamily="34" charset="0"/>
              <a:buChar char="•"/>
              <a:defRPr sz="1600">
                <a:solidFill>
                  <a:srgbClr val="000335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8400" indent="-254000">
              <a:defRPr sz="1600">
                <a:solidFill>
                  <a:srgbClr val="000335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4488" indent="-242888">
              <a:buFont typeface="Arial" pitchFamily="34" charset="0"/>
              <a:buChar char="•"/>
              <a:defRPr sz="1600">
                <a:solidFill>
                  <a:srgbClr val="000335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8988" indent="-230188">
              <a:buFont typeface="Arial" pitchFamily="34" charset="0"/>
              <a:buChar char="•"/>
              <a:defRPr sz="1600">
                <a:solidFill>
                  <a:srgbClr val="000335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1835696" y="987574"/>
            <a:ext cx="6300360" cy="70207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0" baseline="0">
                <a:solidFill>
                  <a:srgbClr val="000335">
                    <a:alpha val="80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84951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65">
          <p15:clr>
            <a:srgbClr val="FBAE40"/>
          </p15:clr>
        </p15:guide>
        <p15:guide id="2" pos="56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13"/>
          <p:cNvSpPr>
            <a:spLocks noGrp="1"/>
          </p:cNvSpPr>
          <p:nvPr>
            <p:ph sz="quarter" idx="10"/>
          </p:nvPr>
        </p:nvSpPr>
        <p:spPr>
          <a:xfrm>
            <a:off x="1907704" y="1743658"/>
            <a:ext cx="3060000" cy="2628292"/>
          </a:xfrm>
          <a:prstGeom prst="rect">
            <a:avLst/>
          </a:prstGeom>
        </p:spPr>
        <p:txBody>
          <a:bodyPr/>
          <a:lstStyle>
            <a:lvl1pPr marL="269875" indent="-269875">
              <a:defRPr sz="1600">
                <a:solidFill>
                  <a:srgbClr val="000335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171450">
              <a:buFont typeface="Arial" pitchFamily="34" charset="0"/>
              <a:buChar char="•"/>
              <a:defRPr sz="1600">
                <a:solidFill>
                  <a:srgbClr val="000335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8400" indent="-254000">
              <a:defRPr sz="1600">
                <a:solidFill>
                  <a:srgbClr val="000335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4488" indent="-242888">
              <a:buFont typeface="Arial" pitchFamily="34" charset="0"/>
              <a:buChar char="•"/>
              <a:defRPr sz="1600">
                <a:solidFill>
                  <a:srgbClr val="000335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8988" indent="-230188">
              <a:buFont typeface="Arial" pitchFamily="34" charset="0"/>
              <a:buChar char="•"/>
              <a:defRPr sz="1600">
                <a:solidFill>
                  <a:srgbClr val="000335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1907704" y="987574"/>
            <a:ext cx="6300360" cy="70207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0" baseline="0">
                <a:solidFill>
                  <a:srgbClr val="000335">
                    <a:alpha val="80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ilde 3"/>
          <p:cNvSpPr>
            <a:spLocks noGrp="1"/>
          </p:cNvSpPr>
          <p:nvPr>
            <p:ph type="pic" sz="quarter" idx="12"/>
          </p:nvPr>
        </p:nvSpPr>
        <p:spPr>
          <a:xfrm>
            <a:off x="5148064" y="1743658"/>
            <a:ext cx="3060000" cy="26282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609938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65">
          <p15:clr>
            <a:srgbClr val="FBAE40"/>
          </p15:clr>
        </p15:guide>
        <p15:guide id="2" pos="56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0" y="1203598"/>
            <a:ext cx="4103688" cy="702078"/>
          </a:xfrm>
          <a:prstGeom prst="rect">
            <a:avLst/>
          </a:prstGeom>
        </p:spPr>
        <p:txBody>
          <a:bodyPr/>
          <a:lstStyle>
            <a:lvl1pPr algn="l">
              <a:defRPr sz="2400" b="0">
                <a:solidFill>
                  <a:srgbClr val="000335">
                    <a:alpha val="80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5976" cy="5143500"/>
          </a:xfrm>
          <a:prstGeom prst="rect">
            <a:avLst/>
          </a:prstGeom>
        </p:spPr>
        <p:txBody>
          <a:bodyPr/>
          <a:lstStyle/>
          <a:p>
            <a:pPr lvl="0"/>
            <a:endParaRPr lang="nb-NO" noProof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1"/>
          </p:nvPr>
        </p:nvSpPr>
        <p:spPr>
          <a:xfrm>
            <a:off x="4572000" y="1905676"/>
            <a:ext cx="4103688" cy="26822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0335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914400" indent="0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371600" indent="0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1828800" indent="0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594569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wrap="square" lIns="2520000" tIns="1080000" rIns="0"/>
          <a:lstStyle>
            <a:lvl1pPr>
              <a:defRPr>
                <a:noFill/>
              </a:defRPr>
            </a:lvl1pPr>
          </a:lstStyle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332199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bilde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900113" y="1951966"/>
            <a:ext cx="6552207" cy="26360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  <a:lvl2pPr marL="457200" indent="0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91440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900112" y="1203325"/>
            <a:ext cx="6264275" cy="64807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tekst 12"/>
          <p:cNvSpPr>
            <a:spLocks noGrp="1"/>
          </p:cNvSpPr>
          <p:nvPr>
            <p:ph type="body" sz="quarter" idx="12"/>
          </p:nvPr>
        </p:nvSpPr>
        <p:spPr>
          <a:xfrm>
            <a:off x="1835696" y="2715766"/>
            <a:ext cx="5400600" cy="1080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F0F0F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23119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ysbilde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900113" y="1951966"/>
            <a:ext cx="6624215" cy="2636008"/>
          </a:xfrm>
          <a:prstGeom prst="rect">
            <a:avLst/>
          </a:prstGeom>
        </p:spPr>
        <p:txBody>
          <a:bodyPr/>
          <a:lstStyle>
            <a:lvl1pPr marL="269875" indent="-269875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  <a:lvl2pPr marL="715963" indent="-258763">
              <a:buFont typeface="Arial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1168400" indent="-254000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614488" indent="-242888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2058988" indent="-230188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899592" y="1203325"/>
            <a:ext cx="6264796" cy="64807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13"/>
          <p:cNvSpPr>
            <a:spLocks noGrp="1"/>
          </p:cNvSpPr>
          <p:nvPr>
            <p:ph sz="quarter" idx="10"/>
          </p:nvPr>
        </p:nvSpPr>
        <p:spPr>
          <a:xfrm>
            <a:off x="899592" y="1959682"/>
            <a:ext cx="3600400" cy="2628292"/>
          </a:xfrm>
          <a:prstGeom prst="rect">
            <a:avLst/>
          </a:prstGeom>
        </p:spPr>
        <p:txBody>
          <a:bodyPr/>
          <a:lstStyle>
            <a:lvl1pPr marL="269875" indent="-269875">
              <a:defRPr sz="2000">
                <a:solidFill>
                  <a:srgbClr val="595959"/>
                </a:solidFill>
                <a:latin typeface="Georgia" pitchFamily="18" charset="0"/>
              </a:defRPr>
            </a:lvl1pPr>
            <a:lvl2pPr marL="628650" indent="-171450"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Georgia" pitchFamily="18" charset="0"/>
              </a:defRPr>
            </a:lvl2pPr>
            <a:lvl3pPr marL="1168400" indent="-254000">
              <a:defRPr sz="2000">
                <a:solidFill>
                  <a:srgbClr val="595959"/>
                </a:solidFill>
                <a:latin typeface="Georgia" pitchFamily="18" charset="0"/>
              </a:defRPr>
            </a:lvl3pPr>
            <a:lvl4pPr marL="1614488" indent="-242888">
              <a:buFont typeface="Arial" pitchFamily="34" charset="0"/>
              <a:buChar char="•"/>
              <a:defRPr>
                <a:solidFill>
                  <a:srgbClr val="595959"/>
                </a:solidFill>
                <a:latin typeface="Georgia" pitchFamily="18" charset="0"/>
              </a:defRPr>
            </a:lvl4pPr>
            <a:lvl5pPr marL="2058988" indent="-230188">
              <a:buFont typeface="Arial" pitchFamily="34" charset="0"/>
              <a:buChar char="•"/>
              <a:defRPr>
                <a:solidFill>
                  <a:srgbClr val="595959"/>
                </a:solidFill>
                <a:latin typeface="Georgia" pitchFamily="18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innhold 13"/>
          <p:cNvSpPr>
            <a:spLocks noGrp="1"/>
          </p:cNvSpPr>
          <p:nvPr>
            <p:ph sz="quarter" idx="11"/>
          </p:nvPr>
        </p:nvSpPr>
        <p:spPr>
          <a:xfrm>
            <a:off x="4644008" y="1959682"/>
            <a:ext cx="3600400" cy="2628292"/>
          </a:xfrm>
          <a:prstGeom prst="rect">
            <a:avLst/>
          </a:prstGeom>
        </p:spPr>
        <p:txBody>
          <a:bodyPr/>
          <a:lstStyle>
            <a:lvl1pPr marL="269875" indent="-269875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  <a:lvl2pPr marL="628650" indent="-171450">
              <a:buFont typeface="Arial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1168400" indent="-254000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614488" indent="-242888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2058988" indent="-230188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899592" y="1203598"/>
            <a:ext cx="6264696" cy="70207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65">
          <p15:clr>
            <a:srgbClr val="FBAE40"/>
          </p15:clr>
        </p15:guide>
        <p15:guide id="2" pos="56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13"/>
          <p:cNvSpPr>
            <a:spLocks noGrp="1"/>
          </p:cNvSpPr>
          <p:nvPr>
            <p:ph sz="quarter" idx="10"/>
          </p:nvPr>
        </p:nvSpPr>
        <p:spPr>
          <a:xfrm>
            <a:off x="899592" y="1959682"/>
            <a:ext cx="3600400" cy="2628292"/>
          </a:xfrm>
          <a:prstGeom prst="rect">
            <a:avLst/>
          </a:prstGeom>
        </p:spPr>
        <p:txBody>
          <a:bodyPr/>
          <a:lstStyle>
            <a:lvl1pPr marL="269875" indent="-269875">
              <a:defRPr sz="2000">
                <a:solidFill>
                  <a:srgbClr val="595959"/>
                </a:solidFill>
                <a:latin typeface="Georgia" pitchFamily="18" charset="0"/>
              </a:defRPr>
            </a:lvl1pPr>
            <a:lvl2pPr marL="628650" indent="-171450"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Georgia" pitchFamily="18" charset="0"/>
              </a:defRPr>
            </a:lvl2pPr>
            <a:lvl3pPr marL="1168400" indent="-254000">
              <a:defRPr sz="2000">
                <a:solidFill>
                  <a:srgbClr val="595959"/>
                </a:solidFill>
                <a:latin typeface="Georgia" pitchFamily="18" charset="0"/>
              </a:defRPr>
            </a:lvl3pPr>
            <a:lvl4pPr marL="1614488" indent="-242888">
              <a:buFont typeface="Arial" pitchFamily="34" charset="0"/>
              <a:buChar char="•"/>
              <a:defRPr>
                <a:solidFill>
                  <a:srgbClr val="595959"/>
                </a:solidFill>
                <a:latin typeface="Georgia" pitchFamily="18" charset="0"/>
              </a:defRPr>
            </a:lvl4pPr>
            <a:lvl5pPr marL="2058988" indent="-230188">
              <a:buFont typeface="Arial" pitchFamily="34" charset="0"/>
              <a:buChar char="•"/>
              <a:defRPr>
                <a:solidFill>
                  <a:srgbClr val="595959"/>
                </a:solidFill>
                <a:latin typeface="Georgia" pitchFamily="18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899592" y="1203598"/>
            <a:ext cx="6192688" cy="70207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ilde 3"/>
          <p:cNvSpPr>
            <a:spLocks noGrp="1"/>
          </p:cNvSpPr>
          <p:nvPr>
            <p:ph type="pic" sz="quarter" idx="12"/>
          </p:nvPr>
        </p:nvSpPr>
        <p:spPr>
          <a:xfrm>
            <a:off x="4644008" y="1959682"/>
            <a:ext cx="3600000" cy="2628292"/>
          </a:xfrm>
          <a:prstGeom prst="rect">
            <a:avLst/>
          </a:prstGeom>
        </p:spPr>
        <p:txBody>
          <a:bodyPr/>
          <a:lstStyle/>
          <a:p>
            <a:pPr lvl="0"/>
            <a:endParaRPr lang="nb-NO" noProof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65">
          <p15:clr>
            <a:srgbClr val="FBAE40"/>
          </p15:clr>
        </p15:guide>
        <p15:guide id="2" pos="56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0" y="1203598"/>
            <a:ext cx="4103688" cy="702078"/>
          </a:xfrm>
          <a:prstGeom prst="rect">
            <a:avLst/>
          </a:prstGeom>
        </p:spPr>
        <p:txBody>
          <a:bodyPr/>
          <a:lstStyle>
            <a:lvl1pPr algn="l">
              <a:defRPr sz="2400" b="0">
                <a:solidFill>
                  <a:srgbClr val="00033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5976" cy="5143500"/>
          </a:xfrm>
          <a:prstGeom prst="rect">
            <a:avLst/>
          </a:prstGeom>
        </p:spPr>
        <p:txBody>
          <a:bodyPr/>
          <a:lstStyle/>
          <a:p>
            <a:pPr lvl="0"/>
            <a:endParaRPr lang="nb-NO" noProof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1"/>
          </p:nvPr>
        </p:nvSpPr>
        <p:spPr>
          <a:xfrm>
            <a:off x="4572000" y="1905676"/>
            <a:ext cx="4103688" cy="2970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03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914400" indent="0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371600" indent="0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1828800" indent="0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24128" y="3291830"/>
            <a:ext cx="2962672" cy="936104"/>
          </a:xfrm>
          <a:prstGeom prst="rect">
            <a:avLst/>
          </a:prstGeom>
        </p:spPr>
        <p:txBody>
          <a:bodyPr anchor="b"/>
          <a:lstStyle>
            <a:lvl1pPr algn="l">
              <a:defRPr sz="2400" b="0">
                <a:solidFill>
                  <a:srgbClr val="595959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508104" cy="5143500"/>
          </a:xfrm>
          <a:prstGeom prst="rect">
            <a:avLst/>
          </a:prstGeom>
        </p:spPr>
        <p:txBody>
          <a:bodyPr/>
          <a:lstStyle/>
          <a:p>
            <a:pPr lvl="0"/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2111513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651870"/>
          </a:xfrm>
          <a:prstGeom prst="rect">
            <a:avLst/>
          </a:prstGeom>
        </p:spPr>
        <p:txBody>
          <a:bodyPr/>
          <a:lstStyle/>
          <a:p>
            <a:pPr lvl="0"/>
            <a:endParaRPr lang="nb-NO" noProof="0"/>
          </a:p>
        </p:txBody>
      </p:sp>
      <p:sp>
        <p:nvSpPr>
          <p:cNvPr id="3" name="Tittel 1"/>
          <p:cNvSpPr>
            <a:spLocks noGrp="1"/>
          </p:cNvSpPr>
          <p:nvPr>
            <p:ph type="title"/>
          </p:nvPr>
        </p:nvSpPr>
        <p:spPr>
          <a:xfrm>
            <a:off x="906433" y="3867894"/>
            <a:ext cx="6257956" cy="936104"/>
          </a:xfrm>
          <a:prstGeom prst="rect">
            <a:avLst/>
          </a:prstGeom>
        </p:spPr>
        <p:txBody>
          <a:bodyPr anchor="t"/>
          <a:lstStyle>
            <a:lvl1pPr algn="l">
              <a:defRPr sz="2400" b="0">
                <a:solidFill>
                  <a:srgbClr val="595959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7984257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82372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>
            <a:spLocks noChangeArrowheads="1"/>
          </p:cNvSpPr>
          <p:nvPr userDrawn="1"/>
        </p:nvSpPr>
        <p:spPr bwMode="auto">
          <a:xfrm>
            <a:off x="323850" y="4786313"/>
            <a:ext cx="7921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800">
                <a:solidFill>
                  <a:srgbClr val="595959"/>
                </a:solidFill>
                <a:latin typeface="Georgia" panose="02040502050405020303" pitchFamily="18" charset="0"/>
              </a:rPr>
              <a:t>Side </a:t>
            </a:r>
            <a:fld id="{79C6C56A-79CA-4BAB-90BB-30CB80E1476F}" type="slidenum">
              <a:rPr lang="nb-NO" altLang="nb-NO" sz="800">
                <a:solidFill>
                  <a:srgbClr val="595959"/>
                </a:solidFill>
                <a:latin typeface="Georgia" panose="02040502050405020303" pitchFamily="18" charset="0"/>
              </a:rPr>
              <a:pPr eaLnBrk="1" hangingPunct="1"/>
              <a:t>‹#›</a:t>
            </a:fld>
            <a:endParaRPr lang="nb-NO" altLang="nb-NO" sz="800">
              <a:solidFill>
                <a:srgbClr val="595959"/>
              </a:solidFill>
              <a:latin typeface="Georgia" panose="02040502050405020303" pitchFamily="18" charset="0"/>
            </a:endParaRPr>
          </a:p>
        </p:txBody>
      </p:sp>
      <p:sp>
        <p:nvSpPr>
          <p:cNvPr id="6" name="Plassholder for innhold 13"/>
          <p:cNvSpPr>
            <a:spLocks noGrp="1"/>
          </p:cNvSpPr>
          <p:nvPr>
            <p:ph sz="quarter" idx="10"/>
          </p:nvPr>
        </p:nvSpPr>
        <p:spPr>
          <a:xfrm>
            <a:off x="899592" y="1653648"/>
            <a:ext cx="3600400" cy="3024336"/>
          </a:xfrm>
          <a:prstGeom prst="rect">
            <a:avLst/>
          </a:prstGeom>
        </p:spPr>
        <p:txBody>
          <a:bodyPr/>
          <a:lstStyle>
            <a:lvl1pPr marL="269875" indent="-269875"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  <a:lvl2pPr marL="628650" indent="-171450">
              <a:buFont typeface="Arial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1168400" indent="-254000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614488" indent="-242888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2058988" indent="-230188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innhold 13"/>
          <p:cNvSpPr>
            <a:spLocks noGrp="1"/>
          </p:cNvSpPr>
          <p:nvPr>
            <p:ph sz="quarter" idx="11"/>
          </p:nvPr>
        </p:nvSpPr>
        <p:spPr>
          <a:xfrm>
            <a:off x="4644008" y="1653648"/>
            <a:ext cx="3600400" cy="3024336"/>
          </a:xfrm>
          <a:prstGeom prst="rect">
            <a:avLst/>
          </a:prstGeom>
        </p:spPr>
        <p:txBody>
          <a:bodyPr/>
          <a:lstStyle>
            <a:lvl1pPr marL="269875" indent="-269875"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  <a:lvl2pPr marL="628650" indent="-171450">
              <a:buFont typeface="Arial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1168400" indent="-254000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614488" indent="-242888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2058988" indent="-230188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899592" y="897564"/>
            <a:ext cx="5760640" cy="70207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 baseline="0">
                <a:solidFill>
                  <a:srgbClr val="EE413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5724811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bilde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>
            <a:spLocks noChangeArrowheads="1"/>
          </p:cNvSpPr>
          <p:nvPr userDrawn="1"/>
        </p:nvSpPr>
        <p:spPr bwMode="auto">
          <a:xfrm>
            <a:off x="323850" y="4786313"/>
            <a:ext cx="7921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800">
                <a:solidFill>
                  <a:srgbClr val="595959"/>
                </a:solidFill>
                <a:latin typeface="Georgia" panose="02040502050405020303" pitchFamily="18" charset="0"/>
              </a:rPr>
              <a:t>Side </a:t>
            </a:r>
            <a:fld id="{C74670AE-19B0-4AA8-95F7-E555793BFD9C}" type="slidenum">
              <a:rPr lang="nb-NO" altLang="nb-NO" sz="800">
                <a:solidFill>
                  <a:srgbClr val="595959"/>
                </a:solidFill>
                <a:latin typeface="Georgia" panose="02040502050405020303" pitchFamily="18" charset="0"/>
              </a:rPr>
              <a:pPr eaLnBrk="1" hangingPunct="1"/>
              <a:t>‹#›</a:t>
            </a:fld>
            <a:endParaRPr lang="nb-NO" altLang="nb-NO" sz="800">
              <a:solidFill>
                <a:srgbClr val="595959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899592" y="1653648"/>
            <a:ext cx="7272808" cy="2808312"/>
          </a:xfrm>
          <a:prstGeom prst="rect">
            <a:avLst/>
          </a:prstGeom>
        </p:spPr>
        <p:txBody>
          <a:bodyPr/>
          <a:lstStyle>
            <a:lvl1pPr marL="269875" indent="-269875"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  <a:lvl2pPr marL="715963" indent="-258763">
              <a:buFont typeface="Arial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1168400" indent="-254000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614488" indent="-242888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2058988" indent="-230188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899592" y="897564"/>
            <a:ext cx="5760640" cy="64807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baseline="0">
                <a:solidFill>
                  <a:srgbClr val="EE413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758718014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635896" y="1059582"/>
            <a:ext cx="5256584" cy="702078"/>
          </a:xfrm>
          <a:prstGeom prst="rect">
            <a:avLst/>
          </a:prstGeom>
        </p:spPr>
        <p:txBody>
          <a:bodyPr/>
          <a:lstStyle>
            <a:lvl1pPr algn="l">
              <a:defRPr sz="2800" b="0">
                <a:solidFill>
                  <a:srgbClr val="EE413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492500" cy="5143500"/>
          </a:xfrm>
          <a:prstGeom prst="rect">
            <a:avLst/>
          </a:prstGeom>
        </p:spPr>
        <p:txBody>
          <a:bodyPr/>
          <a:lstStyle/>
          <a:p>
            <a:pPr lvl="0"/>
            <a:endParaRPr lang="nb-NO" noProof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1"/>
          </p:nvPr>
        </p:nvSpPr>
        <p:spPr>
          <a:xfrm>
            <a:off x="3635897" y="1761660"/>
            <a:ext cx="5257279" cy="30782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  <a:lvl2pPr>
              <a:buFont typeface="Arial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>
              <a:buFont typeface="Arial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>
              <a:buFont typeface="Arial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>
              <a:buFont typeface="Arial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12556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ysbilde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1836217" y="1736215"/>
            <a:ext cx="6624215" cy="2636008"/>
          </a:xfrm>
          <a:prstGeom prst="rect">
            <a:avLst/>
          </a:prstGeom>
        </p:spPr>
        <p:txBody>
          <a:bodyPr/>
          <a:lstStyle>
            <a:lvl1pPr marL="269875" indent="-269875">
              <a:defRPr sz="1600">
                <a:solidFill>
                  <a:srgbClr val="000335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5963" indent="-258763">
              <a:buFont typeface="Arial" pitchFamily="34" charset="0"/>
              <a:buChar char="•"/>
              <a:defRPr sz="1600">
                <a:solidFill>
                  <a:srgbClr val="000335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8400" indent="-254000">
              <a:defRPr sz="1600">
                <a:solidFill>
                  <a:srgbClr val="000335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4488" indent="-242888">
              <a:buFont typeface="Arial" pitchFamily="34" charset="0"/>
              <a:buChar char="•"/>
              <a:defRPr sz="1600">
                <a:solidFill>
                  <a:srgbClr val="000335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8988" indent="-230188">
              <a:buFont typeface="Arial" pitchFamily="34" charset="0"/>
              <a:buChar char="•"/>
              <a:defRPr sz="1600">
                <a:solidFill>
                  <a:srgbClr val="000335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1835696" y="987574"/>
            <a:ext cx="6264796" cy="64807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0" baseline="0">
                <a:solidFill>
                  <a:srgbClr val="000335">
                    <a:alpha val="80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88989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/>
          <a:p>
            <a:pPr lvl="0"/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4495666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tekst 12"/>
          <p:cNvSpPr>
            <a:spLocks noGrp="1"/>
          </p:cNvSpPr>
          <p:nvPr>
            <p:ph type="body" sz="quarter" idx="12"/>
          </p:nvPr>
        </p:nvSpPr>
        <p:spPr>
          <a:xfrm>
            <a:off x="899592" y="2517744"/>
            <a:ext cx="4680520" cy="3780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407154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E41D17D-8007-1B4C-B5D7-FC54ECBDBED4}" type="datetimeFigureOut">
              <a:rPr lang="nb-NO" smtClean="0"/>
              <a:t>12.10.2023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8AC0771-95AD-E047-85D5-B8304CCBB2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8073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b-NO" dirty="0">
              <a:solidFill>
                <a:srgbClr val="41404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Norges idrettsforbund og olympiske og paralympiske komité</a:t>
            </a:r>
            <a:endParaRPr lang="nb-NO" dirty="0">
              <a:solidFill>
                <a:srgbClr val="41404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F0B7-9FEE-4402-AA95-16F759CEF61D}" type="slidenum">
              <a:rPr lang="nb-NO" altLang="nb-NO" smtClean="0"/>
              <a:pPr/>
              <a:t>‹#›</a:t>
            </a:fld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205947942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ysbilde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1835697" y="1671650"/>
            <a:ext cx="6552207" cy="26360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000335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91440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371600" indent="0" algn="l">
              <a:buFont typeface="Arial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1828800" indent="0" algn="l">
              <a:buFont typeface="Arial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1835696" y="915566"/>
            <a:ext cx="6264275" cy="64807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0" baseline="0">
                <a:solidFill>
                  <a:srgbClr val="000335">
                    <a:alpha val="80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60069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bilde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1835697" y="1743658"/>
            <a:ext cx="6552207" cy="2636008"/>
          </a:xfrm>
          <a:prstGeom prst="rect">
            <a:avLst/>
          </a:prstGeom>
        </p:spPr>
        <p:txBody>
          <a:bodyPr/>
          <a:lstStyle>
            <a:lvl1pPr marL="269875" indent="-269875">
              <a:defRPr sz="1600">
                <a:solidFill>
                  <a:srgbClr val="000335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5963" indent="-258763">
              <a:buFont typeface="Arial" pitchFamily="34" charset="0"/>
              <a:buChar char="•"/>
              <a:defRPr sz="1600">
                <a:solidFill>
                  <a:srgbClr val="000335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8400" indent="-254000">
              <a:defRPr sz="1600">
                <a:solidFill>
                  <a:srgbClr val="000335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4488" indent="-242888">
              <a:buFont typeface="Arial" pitchFamily="34" charset="0"/>
              <a:buChar char="•"/>
              <a:defRPr sz="1600">
                <a:solidFill>
                  <a:srgbClr val="000335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8988" indent="-230188">
              <a:buFont typeface="Arial" pitchFamily="34" charset="0"/>
              <a:buChar char="•"/>
              <a:defRPr sz="1600">
                <a:solidFill>
                  <a:srgbClr val="000335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1835696" y="987574"/>
            <a:ext cx="6264275" cy="64807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0" baseline="0">
                <a:solidFill>
                  <a:srgbClr val="000335">
                    <a:alpha val="80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629848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13"/>
          <p:cNvSpPr>
            <a:spLocks noGrp="1"/>
          </p:cNvSpPr>
          <p:nvPr>
            <p:ph sz="quarter" idx="10"/>
          </p:nvPr>
        </p:nvSpPr>
        <p:spPr>
          <a:xfrm>
            <a:off x="1835696" y="1707654"/>
            <a:ext cx="3060000" cy="2628292"/>
          </a:xfrm>
          <a:prstGeom prst="rect">
            <a:avLst/>
          </a:prstGeom>
        </p:spPr>
        <p:txBody>
          <a:bodyPr/>
          <a:lstStyle>
            <a:lvl1pPr marL="269875" indent="-269875">
              <a:defRPr sz="1600">
                <a:solidFill>
                  <a:srgbClr val="000335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171450">
              <a:buFont typeface="Arial" pitchFamily="34" charset="0"/>
              <a:buChar char="•"/>
              <a:defRPr sz="1600">
                <a:solidFill>
                  <a:srgbClr val="000335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8400" indent="-254000">
              <a:defRPr sz="1600">
                <a:solidFill>
                  <a:srgbClr val="000335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4488" indent="-242888">
              <a:buFont typeface="Arial" pitchFamily="34" charset="0"/>
              <a:buChar char="•"/>
              <a:defRPr sz="1600">
                <a:solidFill>
                  <a:srgbClr val="000335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8988" indent="-230188">
              <a:buFont typeface="Arial" pitchFamily="34" charset="0"/>
              <a:buChar char="•"/>
              <a:defRPr sz="1600">
                <a:solidFill>
                  <a:srgbClr val="000335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innhold 13"/>
          <p:cNvSpPr>
            <a:spLocks noGrp="1"/>
          </p:cNvSpPr>
          <p:nvPr>
            <p:ph sz="quarter" idx="11"/>
          </p:nvPr>
        </p:nvSpPr>
        <p:spPr>
          <a:xfrm>
            <a:off x="5220072" y="1707654"/>
            <a:ext cx="3060000" cy="2628292"/>
          </a:xfrm>
          <a:prstGeom prst="rect">
            <a:avLst/>
          </a:prstGeom>
        </p:spPr>
        <p:txBody>
          <a:bodyPr/>
          <a:lstStyle>
            <a:lvl1pPr marL="269875" indent="-269875">
              <a:defRPr sz="1600">
                <a:solidFill>
                  <a:srgbClr val="000335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171450">
              <a:buFont typeface="Arial" pitchFamily="34" charset="0"/>
              <a:buChar char="•"/>
              <a:defRPr sz="1600">
                <a:solidFill>
                  <a:srgbClr val="000335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8400" indent="-254000">
              <a:defRPr sz="1600">
                <a:solidFill>
                  <a:srgbClr val="000335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4488" indent="-242888">
              <a:buFont typeface="Arial" pitchFamily="34" charset="0"/>
              <a:buChar char="•"/>
              <a:defRPr sz="1600">
                <a:solidFill>
                  <a:srgbClr val="000335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8988" indent="-230188">
              <a:buFont typeface="Arial" pitchFamily="34" charset="0"/>
              <a:buChar char="•"/>
              <a:defRPr sz="1600">
                <a:solidFill>
                  <a:srgbClr val="000335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1835696" y="951570"/>
            <a:ext cx="6444376" cy="70207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0" baseline="0">
                <a:solidFill>
                  <a:srgbClr val="000335">
                    <a:alpha val="80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789765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65" userDrawn="1">
          <p15:clr>
            <a:srgbClr val="FBAE40"/>
          </p15:clr>
        </p15:guide>
        <p15:guide id="2" pos="567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9435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ysbilde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1835697" y="1743658"/>
            <a:ext cx="6552207" cy="26360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000335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 typeface="Arial" pitchFamily="34" charset="0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91440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371600" indent="0" algn="l">
              <a:buFont typeface="Arial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1828800" indent="0" algn="l">
              <a:buFont typeface="Arial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1835696" y="987574"/>
            <a:ext cx="6264275" cy="64807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0" baseline="0">
                <a:solidFill>
                  <a:srgbClr val="000335">
                    <a:alpha val="80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sv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emf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7AC24C5-8058-3490-77BC-AA74704EA007}"/>
              </a:ext>
            </a:extLst>
          </p:cNvPr>
          <p:cNvSpPr/>
          <p:nvPr userDrawn="1"/>
        </p:nvSpPr>
        <p:spPr>
          <a:xfrm>
            <a:off x="0" y="0"/>
            <a:ext cx="1403648" cy="5143500"/>
          </a:xfrm>
          <a:prstGeom prst="rect">
            <a:avLst/>
          </a:prstGeom>
          <a:solidFill>
            <a:srgbClr val="000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8">
            <a:extLst>
              <a:ext uri="{FF2B5EF4-FFF2-40B4-BE49-F238E27FC236}">
                <a16:creationId xmlns:a16="http://schemas.microsoft.com/office/drawing/2014/main" id="{09FAC4A0-AFA1-F988-45D9-0B00265E4B8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58725" y="411510"/>
            <a:ext cx="886197" cy="4595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47" r:id="rId3"/>
    <p:sldLayoutId id="2147483949" r:id="rId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13" r:id="rId2"/>
    <p:sldLayoutId id="2147483912" r:id="rId3"/>
    <p:sldLayoutId id="2147483910" r:id="rId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58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567" userDrawn="1">
          <p15:clr>
            <a:srgbClr val="F26B43"/>
          </p15:clr>
        </p15:guide>
        <p15:guide id="5" pos="451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24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58">
          <p15:clr>
            <a:srgbClr val="F26B43"/>
          </p15:clr>
        </p15:guide>
        <p15:guide id="2" pos="2880">
          <p15:clr>
            <a:srgbClr val="F26B43"/>
          </p15:clr>
        </p15:guide>
        <p15:guide id="3" pos="5465">
          <p15:clr>
            <a:srgbClr val="F26B43"/>
          </p15:clr>
        </p15:guide>
        <p15:guide id="4" pos="567">
          <p15:clr>
            <a:srgbClr val="F26B43"/>
          </p15:clr>
        </p15:guide>
        <p15:guide id="5" pos="451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D19547A9-A5AD-2909-C2C9-0BB97EF2323D}"/>
              </a:ext>
            </a:extLst>
          </p:cNvPr>
          <p:cNvSpPr/>
          <p:nvPr userDrawn="1"/>
        </p:nvSpPr>
        <p:spPr>
          <a:xfrm>
            <a:off x="0" y="0"/>
            <a:ext cx="1403648" cy="5143500"/>
          </a:xfrm>
          <a:prstGeom prst="rect">
            <a:avLst/>
          </a:prstGeom>
          <a:solidFill>
            <a:srgbClr val="000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258725" y="411510"/>
            <a:ext cx="886197" cy="45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98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23" r:id="rId2"/>
    <p:sldLayoutId id="2147483917" r:id="rId3"/>
    <p:sldLayoutId id="2147483924" r:id="rId4"/>
    <p:sldLayoutId id="2147483919" r:id="rId5"/>
    <p:sldLayoutId id="2147483946" r:id="rId6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58">
          <p15:clr>
            <a:srgbClr val="F26B43"/>
          </p15:clr>
        </p15:guide>
        <p15:guide id="2" pos="2880">
          <p15:clr>
            <a:srgbClr val="F26B43"/>
          </p15:clr>
        </p15:guide>
        <p15:guide id="3" pos="5465">
          <p15:clr>
            <a:srgbClr val="F26B43"/>
          </p15:clr>
        </p15:guide>
        <p15:guide id="4" pos="567">
          <p15:clr>
            <a:srgbClr val="F26B43"/>
          </p15:clr>
        </p15:guide>
        <p15:guide id="5" pos="4513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NIF_Logo_Farger.eps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339502"/>
            <a:ext cx="900000" cy="45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1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58">
          <p15:clr>
            <a:srgbClr val="F26B43"/>
          </p15:clr>
        </p15:guide>
        <p15:guide id="2" pos="2880">
          <p15:clr>
            <a:srgbClr val="F26B43"/>
          </p15:clr>
        </p15:guide>
        <p15:guide id="3" pos="5465">
          <p15:clr>
            <a:srgbClr val="F26B43"/>
          </p15:clr>
        </p15:guide>
        <p15:guide id="4" pos="567">
          <p15:clr>
            <a:srgbClr val="F26B43"/>
          </p15:clr>
        </p15:guide>
        <p15:guide id="5" pos="4513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NIF_Logo_Farger.eps">
            <a:extLst>
              <a:ext uri="{FF2B5EF4-FFF2-40B4-BE49-F238E27FC236}">
                <a16:creationId xmlns:a16="http://schemas.microsoft.com/office/drawing/2014/main" id="{B75DCA29-056E-A519-8EFA-6E21F60243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339502"/>
            <a:ext cx="900000" cy="45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4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58">
          <p15:clr>
            <a:srgbClr val="F26B43"/>
          </p15:clr>
        </p15:guide>
        <p15:guide id="2" pos="2880">
          <p15:clr>
            <a:srgbClr val="F26B43"/>
          </p15:clr>
        </p15:guide>
        <p15:guide id="3" pos="5465">
          <p15:clr>
            <a:srgbClr val="F26B43"/>
          </p15:clr>
        </p15:guide>
        <p15:guide id="4" pos="567">
          <p15:clr>
            <a:srgbClr val="F26B43"/>
          </p15:clr>
        </p15:guide>
        <p15:guide id="5" pos="4513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:\NIFArkiv\NIF_Logoer\NIF_LOGO\PNG\nif_hovedlogo_original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50800"/>
            <a:ext cx="1814512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61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da.oslomet.no/oda-xmlui/bitstream/handle/20.500.12199/1298/NOVA-Rapport-2-2019-Idrettens-posisjon-i-ungdomstida-25-februar-2019.pdf?sequence=1&amp;isAllowed=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hyperlink" Target="https://oda.oslomet.no/oda-xmlui/bitstream/handle/20.500.12199/3127/Kort%20oppsummert%201-20.pdf?sequence=4&amp;isAllowed=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sz="quarter" idx="10"/>
          </p:nvPr>
        </p:nvSpPr>
        <p:spPr>
          <a:xfrm>
            <a:off x="1613380" y="1121870"/>
            <a:ext cx="4841208" cy="4021630"/>
          </a:xfrm>
        </p:spPr>
        <p:txBody>
          <a:bodyPr lIns="91440" tIns="45720" rIns="91440" bIns="45720" anchor="t"/>
          <a:lstStyle/>
          <a:p>
            <a:r>
              <a:rPr lang="nb-NO" sz="1200" b="1" dirty="0">
                <a:latin typeface="Inter"/>
                <a:cs typeface="Arial"/>
              </a:rPr>
              <a:t>Forberedelser: </a:t>
            </a:r>
            <a:r>
              <a:rPr lang="nb-NO" sz="1200" dirty="0">
                <a:latin typeface="Inter"/>
                <a:cs typeface="Arial"/>
              </a:rPr>
              <a:t>Vi anbefaler at en er møteleder, og at denne personen gjør seg kjent med innholdet i denne </a:t>
            </a:r>
            <a:r>
              <a:rPr lang="nb-NO" sz="1200" err="1">
                <a:latin typeface="Inter"/>
                <a:cs typeface="Arial"/>
              </a:rPr>
              <a:t>Powerpointen</a:t>
            </a:r>
            <a:r>
              <a:rPr lang="nb-NO" sz="1200" dirty="0">
                <a:latin typeface="Inter"/>
                <a:cs typeface="Arial"/>
              </a:rPr>
              <a:t> før gjennomføring. Forbered gjerne noen eksempler til slide nr. 6 i forkant (Status: Hva tilbyr idrettslaget til ungdom i aldersgruppen 13-19 år i dag?). Forbered gjerne noen innspill og spørsmål du som møteleder kan stille deltagerne underveis. Inviter og involver ungdom i aldersgruppen 13-19 år i gjennomføringen. </a:t>
            </a:r>
            <a:endParaRPr lang="nb-NO" sz="1200">
              <a:latin typeface="Inter"/>
            </a:endParaRPr>
          </a:p>
          <a:p>
            <a:pPr marL="0" indent="0">
              <a:buNone/>
            </a:pPr>
            <a:endParaRPr lang="nb-NO" sz="800" dirty="0">
              <a:latin typeface="Inter"/>
            </a:endParaRPr>
          </a:p>
          <a:p>
            <a:r>
              <a:rPr lang="nb-NO" sz="1200" b="1" dirty="0">
                <a:latin typeface="Inter"/>
                <a:cs typeface="Arial"/>
              </a:rPr>
              <a:t>Gjennomføring: </a:t>
            </a:r>
            <a:r>
              <a:rPr lang="nb-NO" sz="1200" dirty="0">
                <a:latin typeface="Inter"/>
                <a:cs typeface="Arial"/>
              </a:rPr>
              <a:t>Følg gjerne </a:t>
            </a:r>
            <a:r>
              <a:rPr lang="nb-NO" sz="1200" err="1">
                <a:latin typeface="Inter"/>
                <a:cs typeface="Arial"/>
              </a:rPr>
              <a:t>slidene</a:t>
            </a:r>
            <a:r>
              <a:rPr lang="nb-NO" sz="1200" dirty="0">
                <a:latin typeface="Inter"/>
                <a:cs typeface="Arial"/>
              </a:rPr>
              <a:t> i denne </a:t>
            </a:r>
            <a:r>
              <a:rPr lang="nb-NO" sz="1200" err="1">
                <a:latin typeface="Inter"/>
                <a:cs typeface="Arial"/>
              </a:rPr>
              <a:t>Powerpointen</a:t>
            </a:r>
            <a:r>
              <a:rPr lang="nb-NO" sz="1200" dirty="0">
                <a:latin typeface="Inter"/>
                <a:cs typeface="Arial"/>
              </a:rPr>
              <a:t>. Møteleder ønsker velkommen og gjennomgår slide 2-6, med innspill fra deltagerne under slide 6. Deltagerne diskuterer deretter spørsmålene på slide 7, 8 og 9 i mindre grupper eller i  plenum. Dersom dere tar diskusjoner i mindre grupper er det fint med innspill i plenum underveis. </a:t>
            </a:r>
            <a:endParaRPr lang="nb-NO" sz="1200">
              <a:latin typeface="Inter"/>
            </a:endParaRPr>
          </a:p>
          <a:p>
            <a:pPr marL="0" indent="0">
              <a:buNone/>
            </a:pPr>
            <a:endParaRPr lang="nb-NO" sz="1000" dirty="0">
              <a:latin typeface="Inter"/>
            </a:endParaRPr>
          </a:p>
          <a:p>
            <a:r>
              <a:rPr lang="nb-NO" sz="1200" b="1" dirty="0">
                <a:latin typeface="Inter"/>
                <a:cs typeface="Arial"/>
              </a:rPr>
              <a:t>Etter gjennomføring: </a:t>
            </a:r>
            <a:r>
              <a:rPr lang="nb-NO" sz="1200" dirty="0">
                <a:latin typeface="Inter"/>
                <a:cs typeface="Arial"/>
              </a:rPr>
              <a:t>Send en melding/e-post med et kort referat og de konkrete handlingene/tiltakene som skal gjennomføres i idrettslaget - til alle de involverte. Send gjerne med bildet!</a:t>
            </a:r>
          </a:p>
          <a:p>
            <a:pPr marL="0" indent="0">
              <a:buNone/>
            </a:pPr>
            <a:endParaRPr lang="nb-NO" sz="800" b="1" dirty="0">
              <a:latin typeface="Inter"/>
            </a:endParaRPr>
          </a:p>
          <a:p>
            <a:r>
              <a:rPr lang="nb-NO" sz="1200" b="1" dirty="0">
                <a:latin typeface="Inter"/>
                <a:cs typeface="Arial"/>
              </a:rPr>
              <a:t>LYKKE TIL!</a:t>
            </a:r>
          </a:p>
          <a:p>
            <a:endParaRPr lang="nb-NO" sz="1400" dirty="0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1613380" y="506177"/>
            <a:ext cx="7200207" cy="530199"/>
          </a:xfrm>
        </p:spPr>
        <p:txBody>
          <a:bodyPr lIns="91440" tIns="45720" rIns="91440" bIns="45720" anchor="t">
            <a:noAutofit/>
          </a:bodyPr>
          <a:lstStyle/>
          <a:p>
            <a:r>
              <a:rPr lang="nb-NO" sz="2200" dirty="0">
                <a:latin typeface="Inter"/>
                <a:cs typeface="Arial"/>
              </a:rPr>
              <a:t>Tips til gjennomføring av «Temakveld – Ungdomsidrett»</a:t>
            </a:r>
          </a:p>
        </p:txBody>
      </p: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EC0AEB55-0B64-E363-43A2-19D147EFA993}"/>
              </a:ext>
            </a:extLst>
          </p:cNvPr>
          <p:cNvCxnSpPr/>
          <p:nvPr/>
        </p:nvCxnSpPr>
        <p:spPr>
          <a:xfrm>
            <a:off x="6664432" y="1255856"/>
            <a:ext cx="0" cy="338437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Plassholder for innhold 3">
            <a:extLst>
              <a:ext uri="{FF2B5EF4-FFF2-40B4-BE49-F238E27FC236}">
                <a16:creationId xmlns:a16="http://schemas.microsoft.com/office/drawing/2014/main" id="{F5FECCA3-46C6-1E1C-DC80-518721BA03F4}"/>
              </a:ext>
            </a:extLst>
          </p:cNvPr>
          <p:cNvSpPr txBox="1">
            <a:spLocks/>
          </p:cNvSpPr>
          <p:nvPr/>
        </p:nvSpPr>
        <p:spPr>
          <a:xfrm>
            <a:off x="6881959" y="1121870"/>
            <a:ext cx="1999434" cy="376181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400" b="1" dirty="0">
                <a:solidFill>
                  <a:srgbClr val="000335"/>
                </a:solidFill>
                <a:latin typeface="Inter"/>
                <a:cs typeface="Arial"/>
              </a:rPr>
              <a:t>Tid?</a:t>
            </a:r>
          </a:p>
          <a:p>
            <a:pPr marL="0" indent="0">
              <a:buNone/>
            </a:pPr>
            <a:r>
              <a:rPr lang="nb-NO" sz="1050" dirty="0">
                <a:solidFill>
                  <a:srgbClr val="000335"/>
                </a:solidFill>
                <a:latin typeface="Inter"/>
                <a:cs typeface="Arial"/>
              </a:rPr>
              <a:t>1 time – 1 ½ time </a:t>
            </a:r>
            <a:endParaRPr lang="nb-NO" sz="1050" dirty="0">
              <a:solidFill>
                <a:srgbClr val="000335"/>
              </a:solidFill>
              <a:latin typeface="Inter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b-NO" sz="1050" dirty="0">
              <a:solidFill>
                <a:srgbClr val="000335"/>
              </a:solidFill>
              <a:latin typeface="Inter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1200" b="1" dirty="0">
                <a:solidFill>
                  <a:srgbClr val="000335"/>
                </a:solidFill>
                <a:latin typeface="Inter"/>
                <a:cs typeface="Arial"/>
              </a:rPr>
              <a:t>Deltagere:</a:t>
            </a:r>
          </a:p>
          <a:p>
            <a:pPr marL="0" indent="0">
              <a:buNone/>
            </a:pPr>
            <a:r>
              <a:rPr lang="nb-NO" sz="1050" dirty="0">
                <a:solidFill>
                  <a:srgbClr val="000335"/>
                </a:solidFill>
                <a:latin typeface="Inter"/>
                <a:cs typeface="Arial"/>
              </a:rPr>
              <a:t>5 - 20 personer (det er fullt mulig å være flere enn 20)</a:t>
            </a:r>
          </a:p>
          <a:p>
            <a:pPr marL="0" indent="0">
              <a:buNone/>
            </a:pPr>
            <a:endParaRPr lang="nb-NO" sz="1050" dirty="0">
              <a:solidFill>
                <a:srgbClr val="000335"/>
              </a:solidFill>
              <a:latin typeface="Inter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1400" b="1" dirty="0">
                <a:solidFill>
                  <a:srgbClr val="000335"/>
                </a:solidFill>
                <a:latin typeface="Inter"/>
                <a:cs typeface="Arial"/>
              </a:rPr>
              <a:t>For hvem? </a:t>
            </a:r>
            <a:endParaRPr lang="nb-NO" sz="1400" b="1" dirty="0">
              <a:solidFill>
                <a:srgbClr val="000335"/>
              </a:solidFill>
              <a:latin typeface="Inter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1050" dirty="0">
                <a:solidFill>
                  <a:srgbClr val="000335"/>
                </a:solidFill>
                <a:latin typeface="Inter"/>
                <a:cs typeface="Arial"/>
              </a:rPr>
              <a:t>Temakvelden kan gjennomføres sammen med alle som ønsker å utvikle ungdomsidretten i idrettslaget. </a:t>
            </a:r>
            <a:endParaRPr lang="nb-NO" sz="1050" dirty="0">
              <a:solidFill>
                <a:srgbClr val="000335"/>
              </a:solidFill>
              <a:latin typeface="Inter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b-NO" sz="1050" dirty="0">
              <a:solidFill>
                <a:srgbClr val="000335"/>
              </a:solidFill>
              <a:latin typeface="Inter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1050" dirty="0">
                <a:solidFill>
                  <a:srgbClr val="000335"/>
                </a:solidFill>
                <a:latin typeface="Inter"/>
                <a:cs typeface="Arial"/>
              </a:rPr>
              <a:t>Vi anbefaler at ungdom mellom 13-19 år inviteres og involveres i gjennomføringen av denne temakvelden, slik at de er med på å påvirke utviklingen. Ungdom selv vet best hva de ønsker. </a:t>
            </a:r>
            <a:endParaRPr lang="nb-NO" sz="1050" dirty="0">
              <a:solidFill>
                <a:srgbClr val="000335"/>
              </a:solidFill>
              <a:latin typeface="Inter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b-NO" sz="1400" dirty="0">
              <a:solidFill>
                <a:srgbClr val="000335"/>
              </a:solidFill>
            </a:endParaRP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79775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81150" y="350521"/>
            <a:ext cx="5829300" cy="541019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Chronicle Text G1"/>
                <a:cs typeface="Chronicle Text G1"/>
              </a:rPr>
              <a:t>Idrettsglede for alle!</a:t>
            </a:r>
          </a:p>
        </p:txBody>
      </p:sp>
      <p:pic>
        <p:nvPicPr>
          <p:cNvPr id="6" name="Bilde 5" descr="Bli-med_Idrettsglede-for-alle_bilde-til-P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3999" cy="5266266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0" y="350521"/>
            <a:ext cx="3924300" cy="900731"/>
          </a:xfrm>
          <a:prstGeom prst="rect">
            <a:avLst/>
          </a:prstGeom>
          <a:solidFill>
            <a:srgbClr val="000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35496" y="350520"/>
            <a:ext cx="3456384" cy="90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Visjon:</a:t>
            </a:r>
            <a:br>
              <a:rPr kumimoji="0" lang="nb-NO" alt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</a:br>
            <a:r>
              <a:rPr kumimoji="0" lang="nb-NO" alt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Idrettsglede for alle!</a:t>
            </a:r>
          </a:p>
        </p:txBody>
      </p:sp>
    </p:spTree>
    <p:extLst>
      <p:ext uri="{BB962C8B-B14F-4D97-AF65-F5344CB8AC3E}">
        <p14:creationId xmlns:p14="http://schemas.microsoft.com/office/powerpoint/2010/main" val="1817438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E9E7A997-CFE9-9BF6-DE1B-96BE8EC73B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50"/>
          <a:stretch/>
        </p:blipFill>
        <p:spPr>
          <a:xfrm>
            <a:off x="1403648" y="1"/>
            <a:ext cx="7740353" cy="5143016"/>
          </a:xfrm>
          <a:prstGeom prst="rect">
            <a:avLst/>
          </a:prstGeom>
        </p:spPr>
      </p:pic>
      <p:pic>
        <p:nvPicPr>
          <p:cNvPr id="13" name="Grafikk 12">
            <a:extLst>
              <a:ext uri="{FF2B5EF4-FFF2-40B4-BE49-F238E27FC236}">
                <a16:creationId xmlns:a16="http://schemas.microsoft.com/office/drawing/2014/main" id="{FEFB9973-F806-1A07-DBB9-82C8BFF1C9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875" t="58399" r="20269" b="8154"/>
          <a:stretch/>
        </p:blipFill>
        <p:spPr>
          <a:xfrm>
            <a:off x="1403648" y="3075807"/>
            <a:ext cx="7740353" cy="2067694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8B214A00-09AB-FD5F-8EA8-28D06740BC58}"/>
              </a:ext>
            </a:extLst>
          </p:cNvPr>
          <p:cNvSpPr/>
          <p:nvPr/>
        </p:nvSpPr>
        <p:spPr>
          <a:xfrm>
            <a:off x="1248485" y="-483"/>
            <a:ext cx="7895511" cy="5143500"/>
          </a:xfrm>
          <a:prstGeom prst="rect">
            <a:avLst/>
          </a:prstGeom>
          <a:gradFill>
            <a:gsLst>
              <a:gs pos="6000">
                <a:srgbClr val="000335">
                  <a:alpha val="96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nb-NO">
              <a:solidFill>
                <a:prstClr val="white"/>
              </a:solidFill>
              <a:latin typeface="Arial" panose="020B0604020202020204"/>
            </a:endParaRPr>
          </a:p>
        </p:txBody>
      </p: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9045C882-2C59-D69F-4F28-35BE5418DB50}"/>
              </a:ext>
            </a:extLst>
          </p:cNvPr>
          <p:cNvCxnSpPr/>
          <p:nvPr/>
        </p:nvCxnSpPr>
        <p:spPr>
          <a:xfrm>
            <a:off x="1403647" y="0"/>
            <a:ext cx="0" cy="5143500"/>
          </a:xfrm>
          <a:prstGeom prst="line">
            <a:avLst/>
          </a:prstGeom>
          <a:ln w="1270">
            <a:solidFill>
              <a:srgbClr val="F0F0F0">
                <a:alpha val="26000"/>
              </a:srgb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lassholder for tekst 10"/>
          <p:cNvSpPr>
            <a:spLocks noGrp="1"/>
          </p:cNvSpPr>
          <p:nvPr>
            <p:ph type="body" sz="quarter" idx="12"/>
          </p:nvPr>
        </p:nvSpPr>
        <p:spPr>
          <a:xfrm>
            <a:off x="251181" y="3341975"/>
            <a:ext cx="8046323" cy="1533416"/>
          </a:xfrm>
          <a:prstGeom prst="rect">
            <a:avLst/>
          </a:prstGeom>
        </p:spPr>
        <p:txBody>
          <a:bodyPr lIns="91440" tIns="45720" rIns="91440" bIns="45720" anchor="ctr" anchorCtr="0"/>
          <a:lstStyle/>
          <a:p>
            <a:r>
              <a:rPr lang="nb-NO" sz="4800" dirty="0">
                <a:latin typeface="Inter"/>
                <a:cs typeface="Arial"/>
              </a:rPr>
              <a:t>Temakveld – Ungdomsidrett </a:t>
            </a:r>
            <a:endParaRPr lang="nb-NO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Kollegaer samles">
            <a:extLst>
              <a:ext uri="{FF2B5EF4-FFF2-40B4-BE49-F238E27FC236}">
                <a16:creationId xmlns:a16="http://schemas.microsoft.com/office/drawing/2014/main" id="{2E090BB4-DDF9-E9C0-9401-DA2B27A116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938" y="0"/>
            <a:ext cx="7791851" cy="514350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FF7EE3EC-4FA6-22E6-FBCC-7E97C5AFFFEE}"/>
              </a:ext>
            </a:extLst>
          </p:cNvPr>
          <p:cNvSpPr/>
          <p:nvPr/>
        </p:nvSpPr>
        <p:spPr>
          <a:xfrm>
            <a:off x="1354108" y="0"/>
            <a:ext cx="7843682" cy="5143500"/>
          </a:xfrm>
          <a:prstGeom prst="rect">
            <a:avLst/>
          </a:prstGeom>
          <a:gradFill>
            <a:gsLst>
              <a:gs pos="6000">
                <a:srgbClr val="000335">
                  <a:alpha val="96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nb-NO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" name="Plassholder for innhold 1"/>
          <p:cNvSpPr>
            <a:spLocks noGrp="1"/>
          </p:cNvSpPr>
          <p:nvPr>
            <p:ph sz="quarter" idx="10"/>
          </p:nvPr>
        </p:nvSpPr>
        <p:spPr>
          <a:xfrm>
            <a:off x="1836217" y="1736215"/>
            <a:ext cx="4785849" cy="2636008"/>
          </a:xfrm>
        </p:spPr>
        <p:txBody>
          <a:bodyPr lIns="91440" tIns="45720" rIns="91440" bIns="45720" anchor="t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r"/>
                <a:cs typeface="+mn-cs"/>
              </a:rPr>
              <a:t>Velkommen og mål</a:t>
            </a:r>
            <a:endParaRPr lang="nb-NO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nter"/>
              <a:cs typeface="+mn-cs"/>
            </a:endParaRPr>
          </a:p>
          <a:p>
            <a:pPr marL="342900" indent="-342900" eaLnBrk="0" hangingPunct="0">
              <a:defRPr/>
            </a:pPr>
            <a:r>
              <a:rPr lang="nb-NO" sz="2000" dirty="0">
                <a:solidFill>
                  <a:schemeClr val="bg1"/>
                </a:solidFill>
                <a:latin typeface="Inter"/>
                <a:cs typeface="+mn-cs"/>
              </a:rPr>
              <a:t>Status for ungdomsidretten i Norge</a:t>
            </a:r>
            <a:endParaRPr lang="nb-NO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nter"/>
              <a:cs typeface="Arial"/>
            </a:endParaRPr>
          </a:p>
          <a:p>
            <a:pPr marL="342900" indent="-342900" eaLnBrk="0" hangingPunct="0">
              <a:defRPr/>
            </a:pPr>
            <a:r>
              <a:rPr lang="nb-NO" sz="2000" dirty="0">
                <a:solidFill>
                  <a:schemeClr val="bg1"/>
                </a:solidFill>
                <a:latin typeface="Inter"/>
                <a:cs typeface="+mn-cs"/>
              </a:rPr>
              <a:t>Status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r"/>
                <a:cs typeface="+mn-cs"/>
              </a:rPr>
              <a:t> i dag</a:t>
            </a:r>
            <a:r>
              <a:rPr lang="nb-NO" sz="2000" dirty="0">
                <a:solidFill>
                  <a:schemeClr val="bg1"/>
                </a:solidFill>
                <a:latin typeface="Inter"/>
                <a:cs typeface="+mn-cs"/>
              </a:rPr>
              <a:t> i idrettslaget</a:t>
            </a:r>
            <a:endParaRPr lang="nb-NO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nter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r"/>
                <a:cs typeface="+mn-cs"/>
              </a:rPr>
              <a:t>Hva vil vi forbedre?</a:t>
            </a:r>
            <a:endParaRPr lang="nb-NO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nter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r"/>
                <a:cs typeface="+mn-cs"/>
              </a:rPr>
              <a:t>Våre første steg</a:t>
            </a:r>
            <a:endParaRPr lang="nb-NO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nter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r"/>
                <a:cs typeface="+mn-cs"/>
              </a:rPr>
              <a:t>Takk for i dag! 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r"/>
                <a:cs typeface="+mn-cs"/>
                <a:sym typeface="Wingdings" panose="05000000000000000000" pitchFamily="2" charset="2"/>
              </a:rPr>
              <a:t></a:t>
            </a:r>
            <a:b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nb-NO" dirty="0">
                <a:solidFill>
                  <a:schemeClr val="bg1">
                    <a:alpha val="80000"/>
                  </a:schemeClr>
                </a:solidFill>
                <a:latin typeface="Inter"/>
                <a:cs typeface="Arial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940557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C7BD1A5-BFDD-7238-CFEC-75D7BBBFD50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48326" y="1694169"/>
            <a:ext cx="3506192" cy="2063323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nb-NO" sz="1800" dirty="0">
                <a:latin typeface="Inter"/>
                <a:cs typeface="Arial"/>
              </a:rPr>
              <a:t>I løpet av møtet skal vi sammen:</a:t>
            </a:r>
          </a:p>
          <a:p>
            <a:r>
              <a:rPr lang="nb-NO" sz="1600" dirty="0">
                <a:latin typeface="Inter"/>
                <a:cs typeface="Arial"/>
              </a:rPr>
              <a:t>Bli mer bevisste tilbudet idrettslaget vårt har for ungdom i alderen 13-19 år</a:t>
            </a:r>
            <a:r>
              <a:rPr lang="nb-NO" dirty="0">
                <a:latin typeface="Inter"/>
                <a:cs typeface="Arial"/>
              </a:rPr>
              <a:t> i dag</a:t>
            </a:r>
            <a:r>
              <a:rPr lang="nb-NO" sz="1600" dirty="0">
                <a:latin typeface="Inter"/>
                <a:cs typeface="Arial"/>
              </a:rPr>
              <a:t>.</a:t>
            </a:r>
            <a:r>
              <a:rPr lang="nb-NO" dirty="0">
                <a:latin typeface="Inter"/>
                <a:cs typeface="Arial"/>
              </a:rPr>
              <a:t> </a:t>
            </a:r>
            <a:endParaRPr lang="nb-NO" sz="1600" dirty="0">
              <a:latin typeface="Inter"/>
            </a:endParaRPr>
          </a:p>
          <a:p>
            <a:r>
              <a:rPr lang="nb-NO" sz="1600" dirty="0">
                <a:latin typeface="Inter"/>
                <a:cs typeface="Arial"/>
              </a:rPr>
              <a:t>Diskutere mulige tiltak og handlinger idrettslaget kan iverksette </a:t>
            </a:r>
            <a:r>
              <a:rPr lang="nb-NO" dirty="0">
                <a:latin typeface="Inter"/>
                <a:cs typeface="Arial"/>
              </a:rPr>
              <a:t>av, for</a:t>
            </a:r>
            <a:r>
              <a:rPr lang="nb-NO" sz="1600" dirty="0">
                <a:latin typeface="Inter"/>
                <a:cs typeface="Arial"/>
              </a:rPr>
              <a:t> </a:t>
            </a:r>
            <a:r>
              <a:rPr lang="nb-NO" dirty="0">
                <a:latin typeface="Inter"/>
                <a:cs typeface="Arial"/>
              </a:rPr>
              <a:t>og med </a:t>
            </a:r>
            <a:r>
              <a:rPr lang="nb-NO" sz="1600" dirty="0">
                <a:latin typeface="Inter"/>
                <a:cs typeface="Arial"/>
              </a:rPr>
              <a:t>ungdom i alderen 13-19 år.</a:t>
            </a:r>
            <a:r>
              <a:rPr lang="nb-NO" dirty="0">
                <a:latin typeface="Inter"/>
                <a:cs typeface="Arial"/>
              </a:rPr>
              <a:t> </a:t>
            </a:r>
            <a:endParaRPr lang="nb-NO" sz="1600" dirty="0">
              <a:latin typeface="Inter"/>
            </a:endParaRP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596A6913-9770-7E08-6872-5A1EFFEE4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8326" y="957710"/>
            <a:ext cx="3569133" cy="549232"/>
          </a:xfrm>
        </p:spPr>
        <p:txBody>
          <a:bodyPr lIns="91440" tIns="45720" rIns="91440" bIns="45720" anchor="t">
            <a:noAutofit/>
          </a:bodyPr>
          <a:lstStyle/>
          <a:p>
            <a:r>
              <a:rPr lang="nb-NO" dirty="0">
                <a:latin typeface="Inter"/>
                <a:cs typeface="Arial"/>
              </a:rPr>
              <a:t>Mål:  </a:t>
            </a:r>
            <a:endParaRPr lang="en-US" dirty="0">
              <a:latin typeface="Inter"/>
            </a:endParaRPr>
          </a:p>
        </p:txBody>
      </p:sp>
      <p:pic>
        <p:nvPicPr>
          <p:cNvPr id="5" name="Bilde 4" descr="Et bilde som inneholder klær, person, sko, grunn&#10;&#10;Automatisk generert beskrivelse">
            <a:extLst>
              <a:ext uri="{FF2B5EF4-FFF2-40B4-BE49-F238E27FC236}">
                <a16:creationId xmlns:a16="http://schemas.microsoft.com/office/drawing/2014/main" id="{3147F734-C90E-25FF-67BD-080776092F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2" t="149" r="-836" b="-149"/>
          <a:stretch/>
        </p:blipFill>
        <p:spPr>
          <a:xfrm>
            <a:off x="5344513" y="0"/>
            <a:ext cx="3926540" cy="516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17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C7BD1A5-BFDD-7238-CFEC-75D7BBBFD50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71515" y="1235732"/>
            <a:ext cx="4514961" cy="3772038"/>
          </a:xfrm>
        </p:spPr>
        <p:txBody>
          <a:bodyPr lIns="91440" tIns="45720" rIns="91440" bIns="45720" anchor="t"/>
          <a:lstStyle/>
          <a:p>
            <a:r>
              <a:rPr lang="nb-NO" sz="1400" dirty="0">
                <a:latin typeface="Inter"/>
                <a:cs typeface="Arial"/>
              </a:rPr>
              <a:t>Ungdomsidrett er idrettsaktivitet for ungdom i alderen 13-19 år.</a:t>
            </a:r>
            <a:endParaRPr lang="nb-NO" sz="1000" dirty="0">
              <a:latin typeface="Inter"/>
            </a:endParaRPr>
          </a:p>
          <a:p>
            <a:r>
              <a:rPr lang="nb-NO" sz="1400" dirty="0">
                <a:latin typeface="Inter"/>
                <a:cs typeface="Arial"/>
              </a:rPr>
              <a:t>Det er i underkant av 300 000 i aldersgruppen 13-19 år som er aktive medlemmer i norsk idrett. </a:t>
            </a:r>
            <a:endParaRPr lang="nb-NO" sz="1000" dirty="0">
              <a:latin typeface="Inter"/>
            </a:endParaRPr>
          </a:p>
          <a:p>
            <a:r>
              <a:rPr lang="nb-NO" sz="1400" dirty="0">
                <a:latin typeface="Inter"/>
                <a:cs typeface="Arial"/>
              </a:rPr>
              <a:t>Hele 75 % av de mellom 13 og 18 år er med i et idrettslag i løpet av ungdomstiden (</a:t>
            </a:r>
            <a:r>
              <a:rPr lang="nb-NO" sz="1400" dirty="0">
                <a:latin typeface="Inter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NOVA, 2019</a:t>
            </a:r>
            <a:r>
              <a:rPr lang="nb-NO" sz="1400" dirty="0">
                <a:latin typeface="Inter"/>
                <a:cs typeface="Arial"/>
              </a:rPr>
              <a:t>). </a:t>
            </a:r>
          </a:p>
          <a:p>
            <a:pPr marL="0" indent="0">
              <a:buNone/>
            </a:pPr>
            <a:endParaRPr lang="nb-NO" sz="900" dirty="0">
              <a:latin typeface="Inter"/>
            </a:endParaRPr>
          </a:p>
          <a:p>
            <a:r>
              <a:rPr lang="nb-NO" sz="1400" dirty="0">
                <a:latin typeface="Inter"/>
                <a:cs typeface="Arial"/>
              </a:rPr>
              <a:t>Hovedgrunner til at ungdom deltar i organisert idrettsaktivitet: </a:t>
            </a:r>
          </a:p>
          <a:p>
            <a:pPr marL="715645" lvl="1" indent="-258445"/>
            <a:r>
              <a:rPr lang="nb-NO" sz="1200" dirty="0">
                <a:latin typeface="Inter"/>
                <a:cs typeface="Arial"/>
              </a:rPr>
              <a:t>Det er gøy!</a:t>
            </a:r>
          </a:p>
          <a:p>
            <a:pPr marL="715645" lvl="1" indent="-258445"/>
            <a:r>
              <a:rPr lang="nb-NO" sz="1200" dirty="0">
                <a:latin typeface="Inter"/>
                <a:cs typeface="Arial"/>
              </a:rPr>
              <a:t>Å lære nye ting og å utvikle seg. </a:t>
            </a:r>
          </a:p>
          <a:p>
            <a:pPr marL="715645" lvl="1" indent="-258445"/>
            <a:r>
              <a:rPr lang="nb-NO" sz="1200" dirty="0">
                <a:latin typeface="Inter"/>
                <a:cs typeface="Arial"/>
              </a:rPr>
              <a:t>Felleskap/tilhørighet med venner.  </a:t>
            </a:r>
            <a:endParaRPr lang="nb-NO" sz="1400" dirty="0">
              <a:latin typeface="Inter"/>
              <a:cs typeface="Arial"/>
            </a:endParaRPr>
          </a:p>
          <a:p>
            <a:r>
              <a:rPr lang="nb-NO" sz="1400" dirty="0">
                <a:latin typeface="Inter"/>
                <a:cs typeface="Arial"/>
              </a:rPr>
              <a:t>Hovedgrunner til at ungdom slutter er (</a:t>
            </a:r>
            <a:r>
              <a:rPr lang="nb-NO" sz="1400" dirty="0">
                <a:latin typeface="Inter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NOVA, 2020</a:t>
            </a:r>
            <a:r>
              <a:rPr lang="nb-NO" sz="1400" dirty="0">
                <a:latin typeface="Inter"/>
                <a:cs typeface="Arial"/>
              </a:rPr>
              <a:t>): </a:t>
            </a:r>
            <a:endParaRPr lang="nb-NO" sz="1400" dirty="0">
              <a:latin typeface="Inter"/>
            </a:endParaRPr>
          </a:p>
          <a:p>
            <a:pPr marL="674370" lvl="1" indent="-228600">
              <a:buAutoNum type="arabicPeriod"/>
            </a:pPr>
            <a:r>
              <a:rPr lang="nb-NO" sz="1200" dirty="0">
                <a:latin typeface="Inter"/>
                <a:cs typeface="Arial"/>
              </a:rPr>
              <a:t>Tidspress.  </a:t>
            </a:r>
            <a:endParaRPr lang="nb-NO" sz="1200" dirty="0">
              <a:latin typeface="Inter"/>
            </a:endParaRPr>
          </a:p>
          <a:p>
            <a:pPr marL="674370" lvl="1" indent="-228600">
              <a:buAutoNum type="arabicPeriod"/>
            </a:pPr>
            <a:r>
              <a:rPr lang="nb-NO" sz="1200" dirty="0">
                <a:latin typeface="Inter"/>
                <a:cs typeface="Arial"/>
              </a:rPr>
              <a:t>At det ikke er gøy lenger. </a:t>
            </a:r>
            <a:endParaRPr lang="nb-NO" sz="1600" dirty="0">
              <a:latin typeface="Inter"/>
              <a:cs typeface="Arial"/>
            </a:endParaRP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596A6913-9770-7E08-6872-5A1EFFEE4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1515" y="518272"/>
            <a:ext cx="4336366" cy="549232"/>
          </a:xfrm>
        </p:spPr>
        <p:txBody>
          <a:bodyPr lIns="91440" tIns="45720" rIns="91440" bIns="45720" anchor="t">
            <a:noAutofit/>
          </a:bodyPr>
          <a:lstStyle/>
          <a:p>
            <a:r>
              <a:rPr lang="nb-NO" sz="2200" dirty="0">
                <a:latin typeface="Inter"/>
                <a:cs typeface="Arial"/>
              </a:rPr>
              <a:t>Status for ungdomsidretten i Norge:</a:t>
            </a:r>
            <a:r>
              <a:rPr lang="nb-NO" sz="2200" dirty="0">
                <a:latin typeface="Arial"/>
                <a:cs typeface="Arial"/>
              </a:rPr>
              <a:t> </a:t>
            </a:r>
            <a:endParaRPr lang="en-US" sz="2200" dirty="0"/>
          </a:p>
        </p:txBody>
      </p:sp>
      <p:pic>
        <p:nvPicPr>
          <p:cNvPr id="7" name="Plassholder for innhold 4" descr="Et bilde som inneholder person, klær, Menneskeansikt, kvinne&#10;&#10;Automatisk generert beskrivelse">
            <a:extLst>
              <a:ext uri="{FF2B5EF4-FFF2-40B4-BE49-F238E27FC236}">
                <a16:creationId xmlns:a16="http://schemas.microsoft.com/office/drawing/2014/main" id="{3404DF20-1095-728B-7FDF-BC99D696BC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15" r="20018"/>
          <a:stretch/>
        </p:blipFill>
        <p:spPr>
          <a:xfrm>
            <a:off x="6222206" y="0"/>
            <a:ext cx="292179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03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596A6913-9770-7E08-6872-5A1EFFEE4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1538" y="494863"/>
            <a:ext cx="4333275" cy="634690"/>
          </a:xfrm>
        </p:spPr>
        <p:txBody>
          <a:bodyPr lIns="91440" tIns="45720" rIns="91440" bIns="45720" anchor="t">
            <a:noAutofit/>
          </a:bodyPr>
          <a:lstStyle/>
          <a:p>
            <a:r>
              <a:rPr lang="nb-NO" sz="1800" dirty="0">
                <a:latin typeface="Inter"/>
                <a:cs typeface="Arial"/>
              </a:rPr>
              <a:t>Status i dag: Hva tilbyr idrettslaget ungdom i aldersgruppen 13-19 år i dag? </a:t>
            </a:r>
            <a:endParaRPr lang="en-US" sz="1800" dirty="0">
              <a:latin typeface="Inter"/>
            </a:endParaRPr>
          </a:p>
        </p:txBody>
      </p:sp>
      <p:sp>
        <p:nvSpPr>
          <p:cNvPr id="7" name="Plassholder for innhold 1">
            <a:extLst>
              <a:ext uri="{FF2B5EF4-FFF2-40B4-BE49-F238E27FC236}">
                <a16:creationId xmlns:a16="http://schemas.microsoft.com/office/drawing/2014/main" id="{5D6DAF6B-DC28-16C7-0092-ABE19707548B}"/>
              </a:ext>
            </a:extLst>
          </p:cNvPr>
          <p:cNvSpPr txBox="1">
            <a:spLocks/>
          </p:cNvSpPr>
          <p:nvPr/>
        </p:nvSpPr>
        <p:spPr>
          <a:xfrm>
            <a:off x="1594537" y="1250112"/>
            <a:ext cx="4153120" cy="3427456"/>
          </a:xfrm>
          <a:prstGeom prst="rect">
            <a:avLst/>
          </a:prstGeom>
        </p:spPr>
        <p:txBody>
          <a:bodyPr/>
          <a:lstStyle>
            <a:lvl1pPr marL="269875" indent="-2698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335">
                    <a:alpha val="8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15963" indent="-2587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rgbClr val="000335">
                    <a:alpha val="8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68400" indent="-2540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335">
                    <a:alpha val="8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14488" indent="-2428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rgbClr val="000335">
                    <a:alpha val="8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89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rgbClr val="000335">
                    <a:alpha val="8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dirty="0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65096D1B-6736-3D17-F1A5-7A1BA7487990}"/>
              </a:ext>
            </a:extLst>
          </p:cNvPr>
          <p:cNvSpPr txBox="1"/>
          <p:nvPr/>
        </p:nvSpPr>
        <p:spPr>
          <a:xfrm>
            <a:off x="1521538" y="1371556"/>
            <a:ext cx="4295153" cy="34624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dirty="0" err="1">
                <a:solidFill>
                  <a:srgbClr val="000335"/>
                </a:solidFill>
                <a:latin typeface="Inter"/>
              </a:rPr>
              <a:t>Aktivitet</a:t>
            </a:r>
            <a:r>
              <a:rPr lang="en-US" sz="1400" dirty="0">
                <a:solidFill>
                  <a:srgbClr val="000335"/>
                </a:solidFill>
                <a:latin typeface="Inter"/>
              </a:rPr>
              <a:t>? </a:t>
            </a:r>
          </a:p>
          <a:p>
            <a:r>
              <a:rPr lang="en-US" sz="1100" dirty="0">
                <a:solidFill>
                  <a:srgbClr val="000335"/>
                </a:solidFill>
                <a:latin typeface="Inter"/>
              </a:rPr>
              <a:t>Har </a:t>
            </a:r>
            <a:r>
              <a:rPr lang="en-US" sz="1100" dirty="0" err="1">
                <a:solidFill>
                  <a:srgbClr val="000335"/>
                </a:solidFill>
                <a:latin typeface="Inter"/>
              </a:rPr>
              <a:t>idrettslaget</a:t>
            </a:r>
            <a:r>
              <a:rPr lang="en-US" sz="1100" dirty="0">
                <a:solidFill>
                  <a:srgbClr val="000335"/>
                </a:solidFill>
                <a:latin typeface="Inter"/>
              </a:rPr>
              <a:t> spurt </a:t>
            </a:r>
            <a:r>
              <a:rPr lang="en-US" sz="1100" dirty="0" err="1">
                <a:solidFill>
                  <a:srgbClr val="000335"/>
                </a:solidFill>
                <a:latin typeface="Inter"/>
              </a:rPr>
              <a:t>ungdom</a:t>
            </a:r>
            <a:r>
              <a:rPr lang="en-US" sz="1100" dirty="0">
                <a:solidFill>
                  <a:srgbClr val="000335"/>
                </a:solidFill>
                <a:latin typeface="Inter"/>
              </a:rPr>
              <a:t> </a:t>
            </a:r>
            <a:r>
              <a:rPr lang="en-US" sz="1100" dirty="0" err="1">
                <a:solidFill>
                  <a:srgbClr val="000335"/>
                </a:solidFill>
                <a:latin typeface="Inter"/>
              </a:rPr>
              <a:t>hva</a:t>
            </a:r>
            <a:r>
              <a:rPr lang="en-US" sz="1100" dirty="0">
                <a:solidFill>
                  <a:srgbClr val="000335"/>
                </a:solidFill>
                <a:latin typeface="Inter"/>
              </a:rPr>
              <a:t> slags </a:t>
            </a:r>
            <a:r>
              <a:rPr lang="en-US" sz="1100" dirty="0" err="1">
                <a:solidFill>
                  <a:srgbClr val="000335"/>
                </a:solidFill>
                <a:latin typeface="Inter"/>
              </a:rPr>
              <a:t>aktivitet</a:t>
            </a:r>
            <a:r>
              <a:rPr lang="en-US" sz="1100" dirty="0">
                <a:solidFill>
                  <a:srgbClr val="000335"/>
                </a:solidFill>
                <a:latin typeface="Inter"/>
              </a:rPr>
              <a:t>- og </a:t>
            </a:r>
            <a:r>
              <a:rPr lang="en-US" sz="1100" dirty="0" err="1">
                <a:solidFill>
                  <a:srgbClr val="000335"/>
                </a:solidFill>
                <a:latin typeface="Inter"/>
              </a:rPr>
              <a:t>konkurransetilbud</a:t>
            </a:r>
            <a:r>
              <a:rPr lang="en-US" sz="1100" dirty="0">
                <a:solidFill>
                  <a:srgbClr val="000335"/>
                </a:solidFill>
                <a:latin typeface="Inter"/>
              </a:rPr>
              <a:t> de </a:t>
            </a:r>
            <a:r>
              <a:rPr lang="en-US" sz="1100" dirty="0" err="1">
                <a:solidFill>
                  <a:srgbClr val="000335"/>
                </a:solidFill>
                <a:latin typeface="Inter"/>
              </a:rPr>
              <a:t>ønsker</a:t>
            </a:r>
            <a:r>
              <a:rPr lang="en-US" sz="1100" dirty="0">
                <a:solidFill>
                  <a:srgbClr val="000335"/>
                </a:solidFill>
                <a:latin typeface="Inter"/>
              </a:rPr>
              <a:t> seg? Har </a:t>
            </a:r>
            <a:r>
              <a:rPr lang="en-US" sz="1100" dirty="0" err="1">
                <a:solidFill>
                  <a:srgbClr val="000335"/>
                </a:solidFill>
                <a:latin typeface="Inter"/>
              </a:rPr>
              <a:t>dere</a:t>
            </a:r>
            <a:r>
              <a:rPr lang="en-US" sz="1100" dirty="0">
                <a:solidFill>
                  <a:srgbClr val="000335"/>
                </a:solidFill>
                <a:latin typeface="Inter"/>
              </a:rPr>
              <a:t> et </a:t>
            </a:r>
            <a:r>
              <a:rPr lang="en-US" sz="1100" dirty="0" err="1">
                <a:solidFill>
                  <a:srgbClr val="000335"/>
                </a:solidFill>
                <a:latin typeface="Inter"/>
              </a:rPr>
              <a:t>aktivitetstilbud</a:t>
            </a:r>
            <a:r>
              <a:rPr lang="en-US" sz="1100" dirty="0">
                <a:solidFill>
                  <a:srgbClr val="000335"/>
                </a:solidFill>
                <a:latin typeface="Inter"/>
              </a:rPr>
              <a:t> </a:t>
            </a:r>
            <a:r>
              <a:rPr lang="en-US" sz="1100" dirty="0" err="1">
                <a:solidFill>
                  <a:srgbClr val="000335"/>
                </a:solidFill>
                <a:latin typeface="Inter"/>
              </a:rPr>
              <a:t>på</a:t>
            </a:r>
            <a:r>
              <a:rPr lang="en-US" sz="1100" dirty="0">
                <a:solidFill>
                  <a:srgbClr val="000335"/>
                </a:solidFill>
                <a:latin typeface="Inter"/>
              </a:rPr>
              <a:t> </a:t>
            </a:r>
            <a:r>
              <a:rPr lang="en-US" sz="1100" dirty="0" err="1">
                <a:solidFill>
                  <a:srgbClr val="000335"/>
                </a:solidFill>
                <a:latin typeface="Inter"/>
              </a:rPr>
              <a:t>tvers</a:t>
            </a:r>
            <a:r>
              <a:rPr lang="en-US" sz="1100" dirty="0">
                <a:solidFill>
                  <a:srgbClr val="000335"/>
                </a:solidFill>
                <a:latin typeface="Inter"/>
              </a:rPr>
              <a:t> av </a:t>
            </a:r>
            <a:r>
              <a:rPr lang="en-US" sz="1100" dirty="0" err="1">
                <a:solidFill>
                  <a:srgbClr val="000335"/>
                </a:solidFill>
                <a:latin typeface="Inter"/>
              </a:rPr>
              <a:t>idretter</a:t>
            </a:r>
            <a:r>
              <a:rPr lang="en-US" sz="1100" dirty="0">
                <a:solidFill>
                  <a:srgbClr val="000335"/>
                </a:solidFill>
                <a:latin typeface="Inter"/>
              </a:rPr>
              <a:t>? Har </a:t>
            </a:r>
            <a:r>
              <a:rPr lang="en-US" sz="1100" dirty="0" err="1">
                <a:solidFill>
                  <a:srgbClr val="000335"/>
                </a:solidFill>
                <a:latin typeface="Inter"/>
              </a:rPr>
              <a:t>idrettslaget</a:t>
            </a:r>
            <a:r>
              <a:rPr lang="en-US" sz="1100" dirty="0">
                <a:solidFill>
                  <a:srgbClr val="000335"/>
                </a:solidFill>
                <a:latin typeface="Inter"/>
              </a:rPr>
              <a:t> </a:t>
            </a:r>
            <a:r>
              <a:rPr lang="en-US" sz="1100" dirty="0" err="1">
                <a:solidFill>
                  <a:srgbClr val="000335"/>
                </a:solidFill>
                <a:latin typeface="Inter"/>
              </a:rPr>
              <a:t>tilbud</a:t>
            </a:r>
            <a:r>
              <a:rPr lang="en-US" sz="1100" dirty="0">
                <a:solidFill>
                  <a:srgbClr val="000335"/>
                </a:solidFill>
                <a:latin typeface="Inter"/>
              </a:rPr>
              <a:t> om </a:t>
            </a:r>
            <a:r>
              <a:rPr lang="en-US" sz="1100" dirty="0" err="1">
                <a:solidFill>
                  <a:srgbClr val="000335"/>
                </a:solidFill>
                <a:latin typeface="Inter"/>
              </a:rPr>
              <a:t>Allidrett</a:t>
            </a:r>
            <a:r>
              <a:rPr lang="en-US" sz="1100" dirty="0">
                <a:solidFill>
                  <a:srgbClr val="000335"/>
                </a:solidFill>
                <a:latin typeface="Inter"/>
              </a:rPr>
              <a:t> for </a:t>
            </a:r>
            <a:r>
              <a:rPr lang="en-US" sz="1100" dirty="0" err="1">
                <a:solidFill>
                  <a:srgbClr val="000335"/>
                </a:solidFill>
                <a:latin typeface="Inter"/>
              </a:rPr>
              <a:t>ungdom</a:t>
            </a:r>
            <a:r>
              <a:rPr lang="en-US" sz="1100" dirty="0">
                <a:solidFill>
                  <a:srgbClr val="000335"/>
                </a:solidFill>
                <a:latin typeface="Inter"/>
              </a:rPr>
              <a:t>?</a:t>
            </a:r>
            <a:endParaRPr lang="en-US" dirty="0">
              <a:solidFill>
                <a:srgbClr val="000335"/>
              </a:solidFill>
              <a:latin typeface="Inter"/>
              <a:cs typeface="Arial"/>
            </a:endParaRPr>
          </a:p>
          <a:p>
            <a:endParaRPr lang="en-US" sz="1400" dirty="0">
              <a:solidFill>
                <a:srgbClr val="000335"/>
              </a:solidFill>
              <a:latin typeface="Inter"/>
            </a:endParaRPr>
          </a:p>
          <a:p>
            <a:r>
              <a:rPr lang="en-US" sz="1400" dirty="0" err="1">
                <a:solidFill>
                  <a:srgbClr val="000335"/>
                </a:solidFill>
                <a:latin typeface="Inter"/>
              </a:rPr>
              <a:t>Verv</a:t>
            </a:r>
            <a:r>
              <a:rPr lang="en-US" sz="1400" dirty="0">
                <a:solidFill>
                  <a:srgbClr val="000335"/>
                </a:solidFill>
                <a:latin typeface="Inter"/>
              </a:rPr>
              <a:t> og roller? </a:t>
            </a:r>
            <a:endParaRPr lang="en-US" dirty="0">
              <a:solidFill>
                <a:srgbClr val="000335"/>
              </a:solidFill>
              <a:latin typeface="Inter"/>
            </a:endParaRPr>
          </a:p>
          <a:p>
            <a:r>
              <a:rPr lang="en-US" sz="1100" dirty="0">
                <a:solidFill>
                  <a:srgbClr val="000335"/>
                </a:solidFill>
                <a:latin typeface="Inter"/>
              </a:rPr>
              <a:t>Har </a:t>
            </a:r>
            <a:r>
              <a:rPr lang="en-US" sz="1100" dirty="0" err="1">
                <a:solidFill>
                  <a:srgbClr val="000335"/>
                </a:solidFill>
                <a:latin typeface="Inter"/>
              </a:rPr>
              <a:t>idrettslaget</a:t>
            </a:r>
            <a:r>
              <a:rPr lang="en-US" sz="1100" dirty="0">
                <a:solidFill>
                  <a:srgbClr val="000335"/>
                </a:solidFill>
                <a:latin typeface="Inter"/>
              </a:rPr>
              <a:t> et </a:t>
            </a:r>
            <a:r>
              <a:rPr lang="en-US" sz="1100" dirty="0" err="1">
                <a:solidFill>
                  <a:srgbClr val="000335"/>
                </a:solidFill>
                <a:latin typeface="Inter"/>
              </a:rPr>
              <a:t>eller</a:t>
            </a:r>
            <a:r>
              <a:rPr lang="en-US" sz="1100" dirty="0">
                <a:solidFill>
                  <a:srgbClr val="000335"/>
                </a:solidFill>
                <a:latin typeface="Inter"/>
              </a:rPr>
              <a:t> </a:t>
            </a:r>
            <a:r>
              <a:rPr lang="en-US" sz="1100" dirty="0" err="1">
                <a:solidFill>
                  <a:srgbClr val="000335"/>
                </a:solidFill>
                <a:latin typeface="Inter"/>
              </a:rPr>
              <a:t>flere</a:t>
            </a:r>
            <a:r>
              <a:rPr lang="en-US" sz="1100" dirty="0">
                <a:solidFill>
                  <a:srgbClr val="000335"/>
                </a:solidFill>
                <a:latin typeface="Inter"/>
              </a:rPr>
              <a:t> </a:t>
            </a:r>
            <a:r>
              <a:rPr lang="en-US" sz="1100" dirty="0" err="1">
                <a:solidFill>
                  <a:srgbClr val="000335"/>
                </a:solidFill>
                <a:latin typeface="Inter"/>
              </a:rPr>
              <a:t>unge</a:t>
            </a:r>
            <a:r>
              <a:rPr lang="en-US" sz="1100" dirty="0">
                <a:solidFill>
                  <a:srgbClr val="000335"/>
                </a:solidFill>
                <a:latin typeface="Inter"/>
              </a:rPr>
              <a:t> </a:t>
            </a:r>
            <a:r>
              <a:rPr lang="en-US" sz="1100" dirty="0" err="1">
                <a:solidFill>
                  <a:srgbClr val="000335"/>
                </a:solidFill>
                <a:latin typeface="Inter"/>
              </a:rPr>
              <a:t>styremedlemmer</a:t>
            </a:r>
            <a:r>
              <a:rPr lang="en-US" sz="1100" dirty="0">
                <a:solidFill>
                  <a:srgbClr val="000335"/>
                </a:solidFill>
                <a:latin typeface="Inter"/>
              </a:rPr>
              <a:t> </a:t>
            </a:r>
            <a:r>
              <a:rPr lang="en-US" sz="1100" dirty="0" err="1">
                <a:solidFill>
                  <a:srgbClr val="000335"/>
                </a:solidFill>
                <a:latin typeface="Inter"/>
              </a:rPr>
              <a:t>idrettslaget</a:t>
            </a:r>
            <a:r>
              <a:rPr lang="en-US" sz="1100" dirty="0">
                <a:solidFill>
                  <a:srgbClr val="000335"/>
                </a:solidFill>
                <a:latin typeface="Inter"/>
              </a:rPr>
              <a:t>, </a:t>
            </a:r>
            <a:r>
              <a:rPr lang="en-US" sz="1100" dirty="0" err="1">
                <a:solidFill>
                  <a:srgbClr val="000335"/>
                </a:solidFill>
                <a:latin typeface="Inter"/>
              </a:rPr>
              <a:t>ungt</a:t>
            </a:r>
            <a:r>
              <a:rPr lang="en-US" sz="1100" dirty="0">
                <a:solidFill>
                  <a:srgbClr val="000335"/>
                </a:solidFill>
                <a:latin typeface="Inter"/>
              </a:rPr>
              <a:t> </a:t>
            </a:r>
            <a:r>
              <a:rPr lang="en-US" sz="1100" dirty="0" err="1">
                <a:solidFill>
                  <a:srgbClr val="000335"/>
                </a:solidFill>
                <a:latin typeface="Inter"/>
              </a:rPr>
              <a:t>medlem</a:t>
            </a:r>
            <a:r>
              <a:rPr lang="en-US" sz="1100" dirty="0">
                <a:solidFill>
                  <a:srgbClr val="000335"/>
                </a:solidFill>
                <a:latin typeface="Inter"/>
              </a:rPr>
              <a:t> i </a:t>
            </a:r>
            <a:r>
              <a:rPr lang="en-US" sz="1100" dirty="0" err="1">
                <a:solidFill>
                  <a:srgbClr val="000335"/>
                </a:solidFill>
                <a:latin typeface="Inter"/>
              </a:rPr>
              <a:t>valgkomiteen</a:t>
            </a:r>
            <a:r>
              <a:rPr lang="en-US" sz="1100" dirty="0">
                <a:solidFill>
                  <a:srgbClr val="000335"/>
                </a:solidFill>
                <a:latin typeface="Inter"/>
              </a:rPr>
              <a:t>, </a:t>
            </a:r>
            <a:r>
              <a:rPr lang="en-US" sz="1100" dirty="0" err="1">
                <a:solidFill>
                  <a:srgbClr val="000335"/>
                </a:solidFill>
                <a:latin typeface="Inter"/>
              </a:rPr>
              <a:t>ungdomsutvalg</a:t>
            </a:r>
            <a:r>
              <a:rPr lang="en-US" sz="1100" dirty="0">
                <a:solidFill>
                  <a:srgbClr val="000335"/>
                </a:solidFill>
                <a:latin typeface="Inter"/>
              </a:rPr>
              <a:t>, </a:t>
            </a:r>
            <a:r>
              <a:rPr lang="en-US" sz="1100" dirty="0" err="1">
                <a:solidFill>
                  <a:srgbClr val="000335"/>
                </a:solidFill>
                <a:latin typeface="Inter"/>
              </a:rPr>
              <a:t>får</a:t>
            </a:r>
            <a:r>
              <a:rPr lang="en-US" sz="1100" dirty="0">
                <a:solidFill>
                  <a:srgbClr val="000335"/>
                </a:solidFill>
                <a:latin typeface="Inter"/>
              </a:rPr>
              <a:t> </a:t>
            </a:r>
            <a:r>
              <a:rPr lang="en-US" sz="1100" dirty="0" err="1">
                <a:solidFill>
                  <a:srgbClr val="000335"/>
                </a:solidFill>
                <a:latin typeface="Inter"/>
              </a:rPr>
              <a:t>ungdom</a:t>
            </a:r>
            <a:r>
              <a:rPr lang="en-US" sz="1100" dirty="0">
                <a:solidFill>
                  <a:srgbClr val="000335"/>
                </a:solidFill>
                <a:latin typeface="Inter"/>
              </a:rPr>
              <a:t> </a:t>
            </a:r>
            <a:r>
              <a:rPr lang="en-US" sz="1100" dirty="0" err="1">
                <a:solidFill>
                  <a:srgbClr val="000335"/>
                </a:solidFill>
                <a:latin typeface="Inter"/>
              </a:rPr>
              <a:t>tilbud</a:t>
            </a:r>
            <a:r>
              <a:rPr lang="en-US" sz="1100" dirty="0">
                <a:solidFill>
                  <a:srgbClr val="000335"/>
                </a:solidFill>
                <a:latin typeface="Inter"/>
              </a:rPr>
              <a:t> om </a:t>
            </a:r>
            <a:r>
              <a:rPr lang="en-US" sz="1100" dirty="0" err="1">
                <a:solidFill>
                  <a:srgbClr val="000335"/>
                </a:solidFill>
                <a:latin typeface="Inter"/>
              </a:rPr>
              <a:t>dommer</a:t>
            </a:r>
            <a:r>
              <a:rPr lang="en-US" sz="1100" dirty="0">
                <a:solidFill>
                  <a:srgbClr val="000335"/>
                </a:solidFill>
                <a:latin typeface="Inter"/>
              </a:rPr>
              <a:t>- </a:t>
            </a:r>
            <a:r>
              <a:rPr lang="en-US" sz="1100" dirty="0" err="1">
                <a:solidFill>
                  <a:srgbClr val="000335"/>
                </a:solidFill>
                <a:latin typeface="Inter"/>
              </a:rPr>
              <a:t>eller</a:t>
            </a:r>
            <a:r>
              <a:rPr lang="en-US" sz="1100" dirty="0">
                <a:solidFill>
                  <a:srgbClr val="000335"/>
                </a:solidFill>
                <a:latin typeface="Inter"/>
              </a:rPr>
              <a:t> </a:t>
            </a:r>
            <a:r>
              <a:rPr lang="en-US" sz="1100" dirty="0" err="1">
                <a:solidFill>
                  <a:srgbClr val="000335"/>
                </a:solidFill>
                <a:latin typeface="Inter"/>
              </a:rPr>
              <a:t>instruktør</a:t>
            </a:r>
            <a:r>
              <a:rPr lang="en-US" sz="1100" dirty="0">
                <a:solidFill>
                  <a:srgbClr val="000335"/>
                </a:solidFill>
                <a:latin typeface="Inter"/>
              </a:rPr>
              <a:t>-/ </a:t>
            </a:r>
            <a:r>
              <a:rPr lang="en-US" sz="1100" dirty="0" err="1">
                <a:solidFill>
                  <a:srgbClr val="000335"/>
                </a:solidFill>
                <a:latin typeface="Inter"/>
              </a:rPr>
              <a:t>trenerverv</a:t>
            </a:r>
            <a:r>
              <a:rPr lang="en-US" sz="1100" dirty="0">
                <a:solidFill>
                  <a:srgbClr val="000335"/>
                </a:solidFill>
                <a:latin typeface="Inter"/>
              </a:rPr>
              <a:t>? </a:t>
            </a:r>
            <a:endParaRPr lang="en-US" dirty="0">
              <a:solidFill>
                <a:srgbClr val="000335"/>
              </a:solidFill>
              <a:latin typeface="Inter"/>
            </a:endParaRPr>
          </a:p>
          <a:p>
            <a:r>
              <a:rPr lang="en-US" sz="1400" dirty="0">
                <a:solidFill>
                  <a:srgbClr val="000335"/>
                </a:solidFill>
                <a:latin typeface="Inter"/>
              </a:rPr>
              <a:t>	</a:t>
            </a:r>
            <a:endParaRPr lang="en-US" dirty="0">
              <a:solidFill>
                <a:srgbClr val="000335"/>
              </a:solidFill>
              <a:latin typeface="Inter"/>
            </a:endParaRPr>
          </a:p>
          <a:p>
            <a:r>
              <a:rPr lang="en-US" sz="1400" dirty="0">
                <a:solidFill>
                  <a:srgbClr val="000335"/>
                </a:solidFill>
                <a:latin typeface="Inter"/>
              </a:rPr>
              <a:t>Kurs og </a:t>
            </a:r>
            <a:r>
              <a:rPr lang="en-US" sz="1400" dirty="0" err="1">
                <a:solidFill>
                  <a:srgbClr val="000335"/>
                </a:solidFill>
                <a:latin typeface="Inter"/>
              </a:rPr>
              <a:t>kompetanse</a:t>
            </a:r>
            <a:r>
              <a:rPr lang="en-US" sz="1400" dirty="0">
                <a:solidFill>
                  <a:srgbClr val="000335"/>
                </a:solidFill>
                <a:latin typeface="Inter"/>
              </a:rPr>
              <a:t>? </a:t>
            </a:r>
            <a:endParaRPr lang="en-US" dirty="0">
              <a:solidFill>
                <a:srgbClr val="000335"/>
              </a:solidFill>
              <a:latin typeface="Inter"/>
            </a:endParaRPr>
          </a:p>
          <a:p>
            <a:r>
              <a:rPr lang="en-US" sz="1100" dirty="0" err="1">
                <a:solidFill>
                  <a:srgbClr val="000335"/>
                </a:solidFill>
                <a:latin typeface="Inter"/>
              </a:rPr>
              <a:t>Tilbyr</a:t>
            </a:r>
            <a:r>
              <a:rPr lang="en-US" sz="1100" dirty="0">
                <a:solidFill>
                  <a:srgbClr val="000335"/>
                </a:solidFill>
                <a:latin typeface="Inter"/>
              </a:rPr>
              <a:t> </a:t>
            </a:r>
            <a:r>
              <a:rPr lang="en-US" sz="1100" dirty="0" err="1">
                <a:solidFill>
                  <a:srgbClr val="000335"/>
                </a:solidFill>
                <a:latin typeface="Inter"/>
              </a:rPr>
              <a:t>idrettslaget</a:t>
            </a:r>
            <a:r>
              <a:rPr lang="en-US" sz="1100" dirty="0">
                <a:solidFill>
                  <a:srgbClr val="000335"/>
                </a:solidFill>
                <a:latin typeface="Inter"/>
              </a:rPr>
              <a:t> </a:t>
            </a:r>
            <a:r>
              <a:rPr lang="en-US" sz="1100" dirty="0" err="1">
                <a:solidFill>
                  <a:srgbClr val="000335"/>
                </a:solidFill>
                <a:latin typeface="Inter"/>
              </a:rPr>
              <a:t>ungdom</a:t>
            </a:r>
            <a:r>
              <a:rPr lang="en-US" sz="1100" dirty="0">
                <a:solidFill>
                  <a:srgbClr val="000335"/>
                </a:solidFill>
                <a:latin typeface="Inter"/>
              </a:rPr>
              <a:t> </a:t>
            </a:r>
            <a:r>
              <a:rPr lang="en-US" sz="1100" dirty="0" err="1">
                <a:solidFill>
                  <a:srgbClr val="000335"/>
                </a:solidFill>
                <a:latin typeface="Inter"/>
              </a:rPr>
              <a:t>trenerkurs</a:t>
            </a:r>
            <a:r>
              <a:rPr lang="en-US" sz="1100" dirty="0">
                <a:solidFill>
                  <a:srgbClr val="000335"/>
                </a:solidFill>
                <a:latin typeface="Inter"/>
              </a:rPr>
              <a:t>, </a:t>
            </a:r>
            <a:r>
              <a:rPr lang="en-US" sz="1100" dirty="0" err="1">
                <a:solidFill>
                  <a:srgbClr val="000335"/>
                </a:solidFill>
                <a:latin typeface="Inter"/>
              </a:rPr>
              <a:t>lederkurs</a:t>
            </a:r>
            <a:r>
              <a:rPr lang="en-US" sz="1100" dirty="0">
                <a:solidFill>
                  <a:srgbClr val="000335"/>
                </a:solidFill>
                <a:latin typeface="Inter"/>
              </a:rPr>
              <a:t>, </a:t>
            </a:r>
            <a:r>
              <a:rPr lang="en-US" sz="1100" dirty="0" err="1">
                <a:solidFill>
                  <a:srgbClr val="000335"/>
                </a:solidFill>
                <a:latin typeface="Inter"/>
              </a:rPr>
              <a:t>dommerkurs</a:t>
            </a:r>
            <a:r>
              <a:rPr lang="en-US" sz="1100" dirty="0">
                <a:solidFill>
                  <a:srgbClr val="000335"/>
                </a:solidFill>
                <a:latin typeface="Inter"/>
              </a:rPr>
              <a:t> </a:t>
            </a:r>
            <a:r>
              <a:rPr lang="en-US" sz="1100" dirty="0" err="1">
                <a:solidFill>
                  <a:srgbClr val="000335"/>
                </a:solidFill>
                <a:latin typeface="Inter"/>
              </a:rPr>
              <a:t>eller</a:t>
            </a:r>
            <a:r>
              <a:rPr lang="en-US" sz="1100" dirty="0">
                <a:solidFill>
                  <a:srgbClr val="000335"/>
                </a:solidFill>
                <a:latin typeface="Inter"/>
              </a:rPr>
              <a:t> </a:t>
            </a:r>
            <a:r>
              <a:rPr lang="en-US" sz="1100" dirty="0" err="1">
                <a:solidFill>
                  <a:srgbClr val="000335"/>
                </a:solidFill>
                <a:latin typeface="Inter"/>
              </a:rPr>
              <a:t>deltagelse</a:t>
            </a:r>
            <a:r>
              <a:rPr lang="en-US" sz="1100" dirty="0">
                <a:solidFill>
                  <a:srgbClr val="000335"/>
                </a:solidFill>
                <a:latin typeface="Inter"/>
              </a:rPr>
              <a:t> </a:t>
            </a:r>
            <a:r>
              <a:rPr lang="en-US" sz="1100" dirty="0" err="1">
                <a:solidFill>
                  <a:srgbClr val="000335"/>
                </a:solidFill>
                <a:latin typeface="Inter"/>
              </a:rPr>
              <a:t>på</a:t>
            </a:r>
            <a:r>
              <a:rPr lang="en-US" sz="1100" dirty="0">
                <a:solidFill>
                  <a:srgbClr val="000335"/>
                </a:solidFill>
                <a:latin typeface="Inter"/>
              </a:rPr>
              <a:t> </a:t>
            </a:r>
            <a:r>
              <a:rPr lang="en-US" sz="1100" dirty="0" err="1">
                <a:solidFill>
                  <a:srgbClr val="000335"/>
                </a:solidFill>
                <a:latin typeface="Inter"/>
              </a:rPr>
              <a:t>seminarer</a:t>
            </a:r>
            <a:r>
              <a:rPr lang="en-US" sz="1100" dirty="0">
                <a:solidFill>
                  <a:srgbClr val="000335"/>
                </a:solidFill>
                <a:latin typeface="Inter"/>
              </a:rPr>
              <a:t>/</a:t>
            </a:r>
            <a:r>
              <a:rPr lang="en-US" sz="1100" dirty="0" err="1">
                <a:solidFill>
                  <a:srgbClr val="000335"/>
                </a:solidFill>
                <a:latin typeface="Inter"/>
              </a:rPr>
              <a:t>møteplasser</a:t>
            </a:r>
            <a:r>
              <a:rPr lang="en-US" sz="1100" dirty="0">
                <a:solidFill>
                  <a:srgbClr val="000335"/>
                </a:solidFill>
                <a:latin typeface="Inter"/>
              </a:rPr>
              <a:t>?</a:t>
            </a:r>
            <a:endParaRPr lang="en-US" dirty="0">
              <a:solidFill>
                <a:srgbClr val="000335"/>
              </a:solidFill>
              <a:latin typeface="Inter"/>
            </a:endParaRPr>
          </a:p>
          <a:p>
            <a:endParaRPr lang="en-US" sz="1400" dirty="0">
              <a:solidFill>
                <a:srgbClr val="000335"/>
              </a:solidFill>
              <a:latin typeface="Inter"/>
            </a:endParaRPr>
          </a:p>
          <a:p>
            <a:r>
              <a:rPr lang="en-US" sz="1400" dirty="0">
                <a:solidFill>
                  <a:srgbClr val="000335"/>
                </a:solidFill>
                <a:latin typeface="Inter"/>
              </a:rPr>
              <a:t>Har </a:t>
            </a:r>
            <a:r>
              <a:rPr lang="en-US" sz="1400" dirty="0" err="1">
                <a:solidFill>
                  <a:srgbClr val="000335"/>
                </a:solidFill>
                <a:latin typeface="Inter"/>
              </a:rPr>
              <a:t>idrettslaget</a:t>
            </a:r>
            <a:r>
              <a:rPr lang="en-US" sz="1400" dirty="0">
                <a:solidFill>
                  <a:srgbClr val="000335"/>
                </a:solidFill>
                <a:latin typeface="Inter"/>
              </a:rPr>
              <a:t> </a:t>
            </a:r>
            <a:r>
              <a:rPr lang="en-US" sz="1400" dirty="0" err="1">
                <a:solidFill>
                  <a:srgbClr val="000335"/>
                </a:solidFill>
                <a:latin typeface="Inter"/>
              </a:rPr>
              <a:t>andre</a:t>
            </a:r>
            <a:r>
              <a:rPr lang="en-US" sz="1400" dirty="0">
                <a:solidFill>
                  <a:srgbClr val="000335"/>
                </a:solidFill>
                <a:latin typeface="Inter"/>
              </a:rPr>
              <a:t> </a:t>
            </a:r>
            <a:r>
              <a:rPr lang="en-US" sz="1400" dirty="0" err="1">
                <a:solidFill>
                  <a:srgbClr val="000335"/>
                </a:solidFill>
                <a:latin typeface="Inter"/>
              </a:rPr>
              <a:t>tiltak</a:t>
            </a:r>
            <a:r>
              <a:rPr lang="en-US" sz="1400" dirty="0">
                <a:solidFill>
                  <a:srgbClr val="000335"/>
                </a:solidFill>
                <a:latin typeface="Inter"/>
              </a:rPr>
              <a:t>/</a:t>
            </a:r>
            <a:r>
              <a:rPr lang="en-US" sz="1400" dirty="0" err="1">
                <a:solidFill>
                  <a:srgbClr val="000335"/>
                </a:solidFill>
                <a:latin typeface="Inter"/>
              </a:rPr>
              <a:t>muligheter</a:t>
            </a:r>
            <a:r>
              <a:rPr lang="en-US" sz="1400" dirty="0">
                <a:solidFill>
                  <a:srgbClr val="000335"/>
                </a:solidFill>
                <a:latin typeface="Inter"/>
              </a:rPr>
              <a:t>? </a:t>
            </a:r>
            <a:endParaRPr lang="en-US" dirty="0">
              <a:solidFill>
                <a:srgbClr val="000335"/>
              </a:solidFill>
              <a:latin typeface="Inter"/>
            </a:endParaRPr>
          </a:p>
          <a:p>
            <a:r>
              <a:rPr lang="en-US" sz="1100" dirty="0" err="1">
                <a:solidFill>
                  <a:srgbClr val="000335"/>
                </a:solidFill>
                <a:latin typeface="Inter"/>
              </a:rPr>
              <a:t>Arrangementer</a:t>
            </a:r>
            <a:r>
              <a:rPr lang="en-US" sz="1100" dirty="0">
                <a:solidFill>
                  <a:srgbClr val="000335"/>
                </a:solidFill>
                <a:latin typeface="Inter"/>
              </a:rPr>
              <a:t> av, for og med </a:t>
            </a:r>
            <a:r>
              <a:rPr lang="en-US" sz="1100" dirty="0" err="1">
                <a:solidFill>
                  <a:srgbClr val="000335"/>
                </a:solidFill>
                <a:latin typeface="Inter"/>
              </a:rPr>
              <a:t>ungdom</a:t>
            </a:r>
            <a:r>
              <a:rPr lang="en-US" sz="1100" dirty="0">
                <a:solidFill>
                  <a:srgbClr val="000335"/>
                </a:solidFill>
                <a:latin typeface="Inter"/>
              </a:rPr>
              <a:t>, </a:t>
            </a:r>
            <a:r>
              <a:rPr lang="en-US" sz="1100" dirty="0" err="1">
                <a:solidFill>
                  <a:srgbClr val="000335"/>
                </a:solidFill>
                <a:latin typeface="Inter"/>
              </a:rPr>
              <a:t>sosiale</a:t>
            </a:r>
            <a:r>
              <a:rPr lang="en-US" sz="1100" dirty="0">
                <a:solidFill>
                  <a:srgbClr val="000335"/>
                </a:solidFill>
                <a:latin typeface="Inter"/>
              </a:rPr>
              <a:t> </a:t>
            </a:r>
            <a:r>
              <a:rPr lang="en-US" sz="1100" dirty="0" err="1">
                <a:solidFill>
                  <a:srgbClr val="000335"/>
                </a:solidFill>
                <a:latin typeface="Inter"/>
              </a:rPr>
              <a:t>samlinger</a:t>
            </a:r>
            <a:r>
              <a:rPr lang="en-US" sz="1100" dirty="0">
                <a:solidFill>
                  <a:srgbClr val="000335"/>
                </a:solidFill>
                <a:latin typeface="Inter"/>
              </a:rPr>
              <a:t> </a:t>
            </a:r>
            <a:r>
              <a:rPr lang="en-US" sz="1100" dirty="0" err="1">
                <a:solidFill>
                  <a:srgbClr val="000335"/>
                </a:solidFill>
                <a:latin typeface="Inter"/>
              </a:rPr>
              <a:t>eller</a:t>
            </a:r>
            <a:r>
              <a:rPr lang="en-US" sz="1100" dirty="0">
                <a:solidFill>
                  <a:srgbClr val="000335"/>
                </a:solidFill>
                <a:latin typeface="Inter"/>
              </a:rPr>
              <a:t> </a:t>
            </a:r>
            <a:r>
              <a:rPr lang="en-US" sz="1100" dirty="0" err="1">
                <a:solidFill>
                  <a:srgbClr val="000335"/>
                </a:solidFill>
                <a:latin typeface="Inter"/>
              </a:rPr>
              <a:t>andre</a:t>
            </a:r>
            <a:r>
              <a:rPr lang="en-US" sz="1100" dirty="0">
                <a:solidFill>
                  <a:srgbClr val="000335"/>
                </a:solidFill>
                <a:latin typeface="Inter"/>
              </a:rPr>
              <a:t> </a:t>
            </a:r>
            <a:r>
              <a:rPr lang="en-US" sz="1100" dirty="0" err="1">
                <a:solidFill>
                  <a:srgbClr val="000335"/>
                </a:solidFill>
                <a:latin typeface="Inter"/>
              </a:rPr>
              <a:t>oppgaver</a:t>
            </a:r>
            <a:r>
              <a:rPr lang="en-US" sz="1100" dirty="0">
                <a:solidFill>
                  <a:srgbClr val="000335"/>
                </a:solidFill>
                <a:latin typeface="Inter"/>
              </a:rPr>
              <a:t> </a:t>
            </a:r>
            <a:r>
              <a:rPr lang="en-US" sz="1100" dirty="0" err="1">
                <a:solidFill>
                  <a:srgbClr val="000335"/>
                </a:solidFill>
                <a:latin typeface="Inter"/>
              </a:rPr>
              <a:t>som</a:t>
            </a:r>
            <a:r>
              <a:rPr lang="en-US" sz="1100" dirty="0">
                <a:solidFill>
                  <a:srgbClr val="000335"/>
                </a:solidFill>
                <a:latin typeface="Inter"/>
              </a:rPr>
              <a:t> </a:t>
            </a:r>
            <a:r>
              <a:rPr lang="en-US" sz="1100" dirty="0" err="1">
                <a:solidFill>
                  <a:srgbClr val="000335"/>
                </a:solidFill>
                <a:latin typeface="Inter"/>
              </a:rPr>
              <a:t>ungdom</a:t>
            </a:r>
            <a:r>
              <a:rPr lang="en-US" sz="1100" dirty="0">
                <a:solidFill>
                  <a:srgbClr val="000335"/>
                </a:solidFill>
                <a:latin typeface="Inter"/>
              </a:rPr>
              <a:t> </a:t>
            </a:r>
            <a:r>
              <a:rPr lang="en-US" sz="1100" dirty="0" err="1">
                <a:solidFill>
                  <a:srgbClr val="000335"/>
                </a:solidFill>
                <a:latin typeface="Inter"/>
              </a:rPr>
              <a:t>kan</a:t>
            </a:r>
            <a:r>
              <a:rPr lang="en-US" sz="1100" dirty="0">
                <a:solidFill>
                  <a:srgbClr val="000335"/>
                </a:solidFill>
                <a:latin typeface="Inter"/>
              </a:rPr>
              <a:t> </a:t>
            </a:r>
            <a:r>
              <a:rPr lang="en-US" sz="1100" dirty="0" err="1">
                <a:solidFill>
                  <a:srgbClr val="000335"/>
                </a:solidFill>
                <a:latin typeface="Inter"/>
              </a:rPr>
              <a:t>gjøre</a:t>
            </a:r>
            <a:r>
              <a:rPr lang="en-US" sz="1100" dirty="0">
                <a:solidFill>
                  <a:srgbClr val="000335"/>
                </a:solidFill>
                <a:latin typeface="Inter"/>
              </a:rPr>
              <a:t> i </a:t>
            </a:r>
            <a:r>
              <a:rPr lang="en-US" sz="1100" dirty="0" err="1">
                <a:solidFill>
                  <a:srgbClr val="000335"/>
                </a:solidFill>
                <a:latin typeface="Inter"/>
              </a:rPr>
              <a:t>idrettslaget</a:t>
            </a:r>
            <a:r>
              <a:rPr lang="en-US" sz="1100" dirty="0">
                <a:solidFill>
                  <a:srgbClr val="000335"/>
                </a:solidFill>
                <a:latin typeface="Inter"/>
              </a:rPr>
              <a:t> (</a:t>
            </a:r>
            <a:r>
              <a:rPr lang="en-US" sz="1100" dirty="0" err="1">
                <a:solidFill>
                  <a:srgbClr val="000335"/>
                </a:solidFill>
                <a:latin typeface="Inter"/>
              </a:rPr>
              <a:t>ansvarlig</a:t>
            </a:r>
            <a:r>
              <a:rPr lang="en-US" sz="1100" dirty="0">
                <a:solidFill>
                  <a:srgbClr val="000335"/>
                </a:solidFill>
                <a:latin typeface="Inter"/>
              </a:rPr>
              <a:t> for </a:t>
            </a:r>
            <a:r>
              <a:rPr lang="en-US" sz="1100" dirty="0" err="1">
                <a:solidFill>
                  <a:srgbClr val="000335"/>
                </a:solidFill>
                <a:latin typeface="Inter"/>
              </a:rPr>
              <a:t>sosiale</a:t>
            </a:r>
            <a:r>
              <a:rPr lang="en-US" sz="1100" dirty="0">
                <a:solidFill>
                  <a:srgbClr val="000335"/>
                </a:solidFill>
                <a:latin typeface="Inter"/>
              </a:rPr>
              <a:t> </a:t>
            </a:r>
            <a:r>
              <a:rPr lang="en-US" sz="1100" dirty="0" err="1">
                <a:solidFill>
                  <a:srgbClr val="000335"/>
                </a:solidFill>
                <a:latin typeface="Inter"/>
              </a:rPr>
              <a:t>medier</a:t>
            </a:r>
            <a:r>
              <a:rPr lang="en-US" sz="1100" dirty="0">
                <a:solidFill>
                  <a:srgbClr val="000335"/>
                </a:solidFill>
                <a:latin typeface="Inter"/>
              </a:rPr>
              <a:t>)?</a:t>
            </a:r>
            <a:endParaRPr lang="en-US" dirty="0">
              <a:latin typeface="Inter"/>
            </a:endParaRPr>
          </a:p>
        </p:txBody>
      </p:sp>
      <p:pic>
        <p:nvPicPr>
          <p:cNvPr id="17" name="Bilde 16" descr="Et bilde som inneholder Menneskeansikt, person, klær, sport&#10;&#10;Automatisk generert beskrivelse">
            <a:extLst>
              <a:ext uri="{FF2B5EF4-FFF2-40B4-BE49-F238E27FC236}">
                <a16:creationId xmlns:a16="http://schemas.microsoft.com/office/drawing/2014/main" id="{92646F2B-791B-56A8-DD4D-BBCC7C8004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38" r="21581"/>
          <a:stretch/>
        </p:blipFill>
        <p:spPr>
          <a:xfrm>
            <a:off x="5955126" y="0"/>
            <a:ext cx="318887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82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3A1C460D-7E88-88C5-F9C7-AE6CF16B5D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55009" y="1757124"/>
            <a:ext cx="3650183" cy="263600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nb-NO" sz="2000" dirty="0">
                <a:latin typeface="Inter"/>
                <a:cs typeface="Arial"/>
              </a:rPr>
              <a:t>Hvordan kan vi aktivisere flere ungdom i alderen 13-19 år i idrettslaget vårt?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1A59B78F-643A-7C51-CB90-4E411A627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4489" y="896970"/>
            <a:ext cx="5702341" cy="648072"/>
          </a:xfrm>
        </p:spPr>
        <p:txBody>
          <a:bodyPr lIns="91440" tIns="45720" rIns="91440" bIns="45720" anchor="t">
            <a:noAutofit/>
          </a:bodyPr>
          <a:lstStyle/>
          <a:p>
            <a:r>
              <a:rPr lang="nb-NO" dirty="0">
                <a:latin typeface="Inter"/>
                <a:cs typeface="Arial"/>
              </a:rPr>
              <a:t>Hva vil vi forbedre?</a:t>
            </a:r>
            <a:endParaRPr lang="en-US" dirty="0">
              <a:latin typeface="Inter"/>
              <a:cs typeface="Arial"/>
            </a:endParaRPr>
          </a:p>
        </p:txBody>
      </p:sp>
      <p:pic>
        <p:nvPicPr>
          <p:cNvPr id="4" name="Plassholder for innhold 4" descr="Et bilde som inneholder klær, person, Menneskeansikt, smårolling&#10;&#10;Automatisk generert beskrivelse">
            <a:extLst>
              <a:ext uri="{FF2B5EF4-FFF2-40B4-BE49-F238E27FC236}">
                <a16:creationId xmlns:a16="http://schemas.microsoft.com/office/drawing/2014/main" id="{2422466C-1E81-3D14-6FC6-23F3615C6B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611" y="0"/>
            <a:ext cx="342938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93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3A1C460D-7E88-88C5-F9C7-AE6CF16B5D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71376" y="1770830"/>
            <a:ext cx="3388926" cy="1350133"/>
          </a:xfrm>
        </p:spPr>
        <p:txBody>
          <a:bodyPr lIns="91440" tIns="45720" rIns="91440" bIns="45720" anchor="t"/>
          <a:lstStyle/>
          <a:p>
            <a:r>
              <a:rPr lang="nb-NO" sz="2000" dirty="0">
                <a:latin typeface="Inter"/>
                <a:cs typeface="Arial"/>
              </a:rPr>
              <a:t>Hva fungerer bra i dag? </a:t>
            </a:r>
            <a:endParaRPr lang="en-US" dirty="0">
              <a:latin typeface="Inter"/>
            </a:endParaRPr>
          </a:p>
          <a:p>
            <a:pPr marL="0" indent="0">
              <a:buNone/>
            </a:pPr>
            <a:endParaRPr lang="nb-NO" sz="2000" dirty="0">
              <a:latin typeface="Inter"/>
            </a:endParaRPr>
          </a:p>
          <a:p>
            <a:r>
              <a:rPr lang="nb-NO" sz="2000" dirty="0">
                <a:latin typeface="Inter"/>
                <a:cs typeface="Arial"/>
              </a:rPr>
              <a:t>Hvorfor fungerer det bra?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1A59B78F-643A-7C51-CB90-4E411A627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0855" y="1022422"/>
            <a:ext cx="5702341" cy="648072"/>
          </a:xfrm>
        </p:spPr>
        <p:txBody>
          <a:bodyPr lIns="91440" tIns="45720" rIns="91440" bIns="45720" anchor="t">
            <a:noAutofit/>
          </a:bodyPr>
          <a:lstStyle/>
          <a:p>
            <a:r>
              <a:rPr lang="nb-NO" dirty="0">
                <a:latin typeface="Inter"/>
                <a:cs typeface="Arial"/>
              </a:rPr>
              <a:t>Status i dag?</a:t>
            </a:r>
            <a:endParaRPr lang="en-US" dirty="0">
              <a:latin typeface="Inter"/>
              <a:cs typeface="Arial"/>
            </a:endParaRPr>
          </a:p>
        </p:txBody>
      </p:sp>
      <p:pic>
        <p:nvPicPr>
          <p:cNvPr id="5" name="Bilde 4" descr="Et bilde som inneholder sport, svømming, svømmebasseng, vann&#10;&#10;Automatisk generert beskrivelse">
            <a:extLst>
              <a:ext uri="{FF2B5EF4-FFF2-40B4-BE49-F238E27FC236}">
                <a16:creationId xmlns:a16="http://schemas.microsoft.com/office/drawing/2014/main" id="{0D9F13A3-839B-8DD8-7E41-40F61BD86B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5" r="9664"/>
          <a:stretch/>
        </p:blipFill>
        <p:spPr>
          <a:xfrm>
            <a:off x="5332720" y="0"/>
            <a:ext cx="3811280" cy="514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22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A5C0CD47-0D98-87CD-15C3-A1595B827C3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36217" y="1613270"/>
            <a:ext cx="3803864" cy="3450508"/>
          </a:xfrm>
        </p:spPr>
        <p:txBody>
          <a:bodyPr lIns="91440" tIns="45720" rIns="91440" bIns="45720" anchor="t"/>
          <a:lstStyle/>
          <a:p>
            <a:pPr marL="0" indent="0" eaLnBrk="0" hangingPunct="0">
              <a:buNone/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000335"/>
                </a:solidFill>
                <a:effectLst/>
                <a:uLnTx/>
                <a:uFillTx/>
                <a:latin typeface="Inter"/>
                <a:cs typeface="+mn-cs"/>
              </a:rPr>
              <a:t>Ta utgangspunkt i diskusjonene og bli enige om 1-3 konkrete handlinger/tiltak for å aktivisere flere ungdom i alderen 13-19 år i deres lokalsamfunn:</a:t>
            </a:r>
            <a:r>
              <a:rPr lang="nb-NO" dirty="0">
                <a:solidFill>
                  <a:srgbClr val="000335"/>
                </a:solidFill>
                <a:latin typeface="Inter"/>
                <a:cs typeface="+mn-cs"/>
              </a:rPr>
              <a:t> </a:t>
            </a:r>
            <a:endParaRPr lang="en-US" dirty="0">
              <a:latin typeface="Inter"/>
              <a:cs typeface="+mn-cs"/>
            </a:endParaRPr>
          </a:p>
          <a:p>
            <a:pPr marL="342900" indent="-342900" eaLnBrk="0" hangingPunct="0"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000335"/>
                </a:solidFill>
                <a:effectLst/>
                <a:uLnTx/>
                <a:uFillTx/>
                <a:latin typeface="Inter"/>
                <a:cs typeface="+mn-cs"/>
              </a:rPr>
              <a:t>Når skal handlingene</a:t>
            </a:r>
            <a:r>
              <a:rPr lang="nb-NO" sz="1400" dirty="0">
                <a:solidFill>
                  <a:srgbClr val="000335"/>
                </a:solidFill>
                <a:latin typeface="Inter"/>
                <a:cs typeface="+mn-cs"/>
              </a:rPr>
              <a:t> 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000335"/>
                </a:solidFill>
                <a:effectLst/>
                <a:uLnTx/>
                <a:uFillTx/>
                <a:latin typeface="Inter"/>
                <a:cs typeface="+mn-cs"/>
              </a:rPr>
              <a:t>/ tiltakene iverksettes?</a:t>
            </a:r>
            <a:endParaRPr lang="nb-NO" sz="1400" b="0" i="0" u="none" strike="noStrike" kern="1200" cap="none" spc="0" normalizeH="0" baseline="0" noProof="0" dirty="0">
              <a:ln>
                <a:noFill/>
              </a:ln>
              <a:solidFill>
                <a:srgbClr val="000335"/>
              </a:solidFill>
              <a:effectLst/>
              <a:uLnTx/>
              <a:uFillTx/>
              <a:latin typeface="Inter"/>
              <a:cs typeface="+mn-cs"/>
            </a:endParaRPr>
          </a:p>
          <a:p>
            <a:pPr marL="342900" indent="-342900" eaLnBrk="0" hangingPunct="0"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000335"/>
                </a:solidFill>
                <a:effectLst/>
                <a:uLnTx/>
                <a:uFillTx/>
                <a:latin typeface="Inter"/>
                <a:cs typeface="+mn-cs"/>
              </a:rPr>
              <a:t>Hvem har ansvaret for gjennomføringen?</a:t>
            </a:r>
            <a:endParaRPr lang="nb-NO" sz="1400" b="0" i="0" u="none" strike="noStrike" kern="1200" cap="none" spc="0" normalizeH="0" baseline="0" noProof="0" dirty="0">
              <a:ln>
                <a:noFill/>
              </a:ln>
              <a:solidFill>
                <a:srgbClr val="000335"/>
              </a:solidFill>
              <a:effectLst/>
              <a:uLnTx/>
              <a:uFillTx/>
              <a:latin typeface="Inter"/>
              <a:cs typeface="+mn-cs"/>
            </a:endParaRPr>
          </a:p>
          <a:p>
            <a:pPr marL="342900" indent="-342900" eaLnBrk="0" hangingPunct="0">
              <a:defRPr/>
            </a:pPr>
            <a:r>
              <a:rPr lang="nb-NO" sz="1400" dirty="0">
                <a:solidFill>
                  <a:srgbClr val="000335"/>
                </a:solidFill>
                <a:latin typeface="Inter"/>
                <a:cs typeface="+mn-cs"/>
              </a:rPr>
              <a:t>Når skal dere gjennomføre neste møte?</a:t>
            </a:r>
            <a:endParaRPr lang="nb-NO" sz="1400" b="0" i="0" u="none" strike="noStrike" kern="1200" cap="none" spc="0" normalizeH="0" baseline="0" noProof="0" dirty="0">
              <a:ln>
                <a:noFill/>
              </a:ln>
              <a:solidFill>
                <a:srgbClr val="000335"/>
              </a:solidFill>
              <a:effectLst/>
              <a:uLnTx/>
              <a:uFillTx/>
              <a:latin typeface="Inter"/>
              <a:cs typeface="+mn-cs"/>
            </a:endParaRPr>
          </a:p>
          <a:p>
            <a:pPr marL="445770" lvl="1" indent="0" eaLnBrk="0" hangingPunct="0">
              <a:buNone/>
              <a:defRPr/>
            </a:pPr>
            <a:endParaRPr lang="nb-NO" b="0" i="0" u="none" strike="noStrike" kern="1200" cap="none" spc="0" normalizeH="0" baseline="0" noProof="0" dirty="0">
              <a:ln>
                <a:noFill/>
              </a:ln>
              <a:solidFill>
                <a:srgbClr val="000335"/>
              </a:solidFill>
              <a:effectLst/>
              <a:uLnTx/>
              <a:uFillTx/>
              <a:latin typeface="Inter"/>
              <a:cs typeface="Arial" panose="020B0604020202020204"/>
            </a:endParaRPr>
          </a:p>
          <a:p>
            <a:pPr marL="10795" indent="0" eaLnBrk="0" hangingPunct="0">
              <a:buNone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000335"/>
                </a:solidFill>
                <a:effectLst/>
                <a:uLnTx/>
                <a:uFillTx/>
                <a:latin typeface="Inter"/>
                <a:cs typeface="+mn-cs"/>
              </a:rPr>
              <a:t>Tips! Ta bilde av handlingene dere ble enige om, slik at dette blir dokumentert og kan tas frem igjen senere!</a:t>
            </a:r>
            <a:endParaRPr lang="nb-NO" sz="1400" b="0" i="0" u="none" strike="noStrike" kern="1200" cap="none" spc="0" normalizeH="0" baseline="0" noProof="0" dirty="0">
              <a:ln>
                <a:noFill/>
              </a:ln>
              <a:solidFill>
                <a:srgbClr val="000335"/>
              </a:solidFill>
              <a:effectLst/>
              <a:uLnTx/>
              <a:uFillTx/>
              <a:latin typeface="Inter"/>
              <a:cs typeface="Arial" panose="020B0604020202020204"/>
            </a:endParaRPr>
          </a:p>
          <a:p>
            <a:pPr marL="10795" indent="0" eaLnBrk="0" hangingPunct="0">
              <a:buNone/>
              <a:defRPr/>
            </a:pPr>
            <a:endParaRPr lang="nb-NO" sz="800" b="0" i="0" u="none" strike="noStrike" kern="1200" cap="none" spc="0" normalizeH="0" baseline="0" noProof="0" dirty="0">
              <a:ln>
                <a:noFill/>
              </a:ln>
              <a:solidFill>
                <a:srgbClr val="000335"/>
              </a:solidFill>
              <a:effectLst/>
              <a:uLnTx/>
              <a:uFillTx/>
              <a:latin typeface="Inter"/>
              <a:cs typeface="Arial" panose="020B0604020202020204"/>
            </a:endParaRPr>
          </a:p>
          <a:p>
            <a:pPr marL="10795" indent="0" eaLnBrk="0" hangingPunct="0">
              <a:buNone/>
              <a:defRPr/>
            </a:pPr>
            <a:r>
              <a:rPr lang="nb-NO" sz="1400" dirty="0">
                <a:solidFill>
                  <a:srgbClr val="000335"/>
                </a:solidFill>
                <a:latin typeface="Inter"/>
                <a:cs typeface="+mn-cs"/>
              </a:rPr>
              <a:t>Lykke til med gjennomføringen!  </a:t>
            </a:r>
            <a:endParaRPr lang="nb-NO" sz="1400" b="0" i="0" u="none" strike="noStrike" kern="1200" cap="none" spc="0" normalizeH="0" baseline="0" noProof="0" dirty="0">
              <a:ln>
                <a:noFill/>
              </a:ln>
              <a:solidFill>
                <a:srgbClr val="000335"/>
              </a:solidFill>
              <a:effectLst/>
              <a:uLnTx/>
              <a:uFillTx/>
              <a:latin typeface="+mj-lt"/>
              <a:cs typeface="Arial" panose="020B0604020202020204"/>
            </a:endParaRPr>
          </a:p>
          <a:p>
            <a:endParaRPr lang="en-US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85E8508-CEE7-BD49-F811-31EDCEC64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6217" y="579184"/>
            <a:ext cx="2889985" cy="803942"/>
          </a:xfrm>
        </p:spPr>
        <p:txBody>
          <a:bodyPr lIns="91440" tIns="45720" rIns="91440" bIns="45720" anchor="t">
            <a:noAutofit/>
          </a:bodyPr>
          <a:lstStyle/>
          <a:p>
            <a:r>
              <a:rPr lang="nb-NO" dirty="0">
                <a:latin typeface="Inter"/>
                <a:cs typeface="Arial"/>
              </a:rPr>
              <a:t>Våre første steg – fra ord til handling! </a:t>
            </a:r>
            <a:endParaRPr lang="en-US" dirty="0"/>
          </a:p>
        </p:txBody>
      </p:sp>
      <p:pic>
        <p:nvPicPr>
          <p:cNvPr id="6" name="Bilde 5" descr="Et bilde som inneholder person, hjelm, Sykkelhjelm, utendørs&#10;&#10;Automatisk generert beskrivelse">
            <a:extLst>
              <a:ext uri="{FF2B5EF4-FFF2-40B4-BE49-F238E27FC236}">
                <a16:creationId xmlns:a16="http://schemas.microsoft.com/office/drawing/2014/main" id="{A8829030-47A8-3430-0AE6-8FC7497C24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3" r="55209"/>
          <a:stretch/>
        </p:blipFill>
        <p:spPr>
          <a:xfrm>
            <a:off x="5755340" y="194"/>
            <a:ext cx="3388660" cy="514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3051"/>
      </p:ext>
    </p:extLst>
  </p:cSld>
  <p:clrMapOvr>
    <a:masterClrMapping/>
  </p:clrMapOvr>
</p:sld>
</file>

<file path=ppt/theme/theme1.xml><?xml version="1.0" encoding="utf-8"?>
<a:theme xmlns:a="http://schemas.openxmlformats.org/drawingml/2006/main" name="Forsi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ardpresentasjon 2015 [Skrivebeskyttet]" id="{5E20E4E0-EDE1-49DB-9F08-AB7973F31388}" vid="{832DFFB5-54B6-45D8-BA75-EFF291CBA87C}"/>
    </a:ext>
  </a:extLst>
</a:theme>
</file>

<file path=ppt/theme/theme2.xml><?xml version="1.0" encoding="utf-8"?>
<a:theme xmlns:a="http://schemas.openxmlformats.org/drawingml/2006/main" name="Påløpende sider med bakgrunn">
  <a:themeElements>
    <a:clrScheme name="NIF profilfarger 1">
      <a:dk1>
        <a:srgbClr val="838286"/>
      </a:dk1>
      <a:lt1>
        <a:srgbClr val="FFFFFF"/>
      </a:lt1>
      <a:dk2>
        <a:srgbClr val="1F497D"/>
      </a:dk2>
      <a:lt2>
        <a:srgbClr val="EEECE1"/>
      </a:lt2>
      <a:accent1>
        <a:srgbClr val="9BC6EA"/>
      </a:accent1>
      <a:accent2>
        <a:srgbClr val="005190"/>
      </a:accent2>
      <a:accent3>
        <a:srgbClr val="FF0000"/>
      </a:accent3>
      <a:accent4>
        <a:srgbClr val="003E7E"/>
      </a:accent4>
      <a:accent5>
        <a:srgbClr val="0079C9"/>
      </a:accent5>
      <a:accent6>
        <a:srgbClr val="FAA634"/>
      </a:accent6>
      <a:hlink>
        <a:srgbClr val="0079C8"/>
      </a:hlink>
      <a:folHlink>
        <a:srgbClr val="A5CDE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800" dirty="0" smtClean="0">
            <a:solidFill>
              <a:srgbClr val="57585B"/>
            </a:solidFill>
            <a:latin typeface="Georgia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tandardpresentasjon 2015 [Skrivebeskyttet]" id="{5E20E4E0-EDE1-49DB-9F08-AB7973F31388}" vid="{DB07FB5F-ABC3-4A1C-8D72-E0A41EEC8BEC}"/>
    </a:ext>
  </a:extLst>
</a:theme>
</file>

<file path=ppt/theme/theme3.xml><?xml version="1.0" encoding="utf-8"?>
<a:theme xmlns:a="http://schemas.openxmlformats.org/drawingml/2006/main" name="1_Påløpende sider med bakgrun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800" dirty="0" smtClean="0">
            <a:solidFill>
              <a:srgbClr val="57585B"/>
            </a:solidFill>
            <a:latin typeface="Georgia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tandardpresentasjon 2015 [Skrivebeskyttet]" id="{5E20E4E0-EDE1-49DB-9F08-AB7973F31388}" vid="{DB07FB5F-ABC3-4A1C-8D72-E0A41EEC8BEC}"/>
    </a:ext>
  </a:extLst>
</a:theme>
</file>

<file path=ppt/theme/theme4.xml><?xml version="1.0" encoding="utf-8"?>
<a:theme xmlns:a="http://schemas.openxmlformats.org/drawingml/2006/main" name="Påløpende sider uten bakgrunn">
  <a:themeElements>
    <a:clrScheme name="Egendefinert 1">
      <a:dk1>
        <a:srgbClr val="000334"/>
      </a:dk1>
      <a:lt1>
        <a:srgbClr val="FFFFFF"/>
      </a:lt1>
      <a:dk2>
        <a:srgbClr val="003E7E"/>
      </a:dk2>
      <a:lt2>
        <a:srgbClr val="EAEAEA"/>
      </a:lt2>
      <a:accent1>
        <a:srgbClr val="000334"/>
      </a:accent1>
      <a:accent2>
        <a:srgbClr val="003E7E"/>
      </a:accent2>
      <a:accent3>
        <a:srgbClr val="EDF5FA"/>
      </a:accent3>
      <a:accent4>
        <a:srgbClr val="1979BC"/>
      </a:accent4>
      <a:accent5>
        <a:srgbClr val="656785"/>
      </a:accent5>
      <a:accent6>
        <a:srgbClr val="FD3832"/>
      </a:accent6>
      <a:hlink>
        <a:srgbClr val="EDF5FA"/>
      </a:hlink>
      <a:folHlink>
        <a:srgbClr val="00032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800" dirty="0" smtClean="0">
            <a:solidFill>
              <a:srgbClr val="57585B"/>
            </a:solidFill>
            <a:latin typeface="Georgia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tandardpresentasjon 2015 [Skrivebeskyttet]" id="{5E20E4E0-EDE1-49DB-9F08-AB7973F31388}" vid="{DB07FB5F-ABC3-4A1C-8D72-E0A41EEC8BEC}"/>
    </a:ext>
  </a:extLst>
</a:theme>
</file>

<file path=ppt/theme/theme5.xml><?xml version="1.0" encoding="utf-8"?>
<a:theme xmlns:a="http://schemas.openxmlformats.org/drawingml/2006/main" name="1_Påløpende sider uten bakgrun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800" dirty="0" smtClean="0">
            <a:solidFill>
              <a:srgbClr val="57585B"/>
            </a:solidFill>
            <a:latin typeface="Georgia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tandardpresentasjon 2015 [Skrivebeskyttet]" id="{5E20E4E0-EDE1-49DB-9F08-AB7973F31388}" vid="{DB07FB5F-ABC3-4A1C-8D72-E0A41EEC8BEC}"/>
    </a:ext>
  </a:extLst>
</a:theme>
</file>

<file path=ppt/theme/theme6.xml><?xml version="1.0" encoding="utf-8"?>
<a:theme xmlns:a="http://schemas.openxmlformats.org/drawingml/2006/main" name="Påløpende sider uten bakgrunn og bunnteks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800" dirty="0" smtClean="0">
            <a:solidFill>
              <a:srgbClr val="57585B"/>
            </a:solidFill>
            <a:latin typeface="Georgia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tandardpresentasjon 2015 [Skrivebeskyttet]" id="{5E20E4E0-EDE1-49DB-9F08-AB7973F31388}" vid="{DB07FB5F-ABC3-4A1C-8D72-E0A41EEC8BEC}"/>
    </a:ext>
  </a:extLst>
</a:theme>
</file>

<file path=ppt/theme/theme7.xml><?xml version="1.0" encoding="utf-8"?>
<a:theme xmlns:a="http://schemas.openxmlformats.org/drawingml/2006/main" name="2_Egendefinert utform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800" dirty="0" smtClean="0">
            <a:solidFill>
              <a:srgbClr val="57585B"/>
            </a:solidFill>
            <a:latin typeface="Georgia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tandardpresentasjon NIF 2015" id="{E0FBF714-D357-4CD5-BD08-87CC67309DDE}" vid="{6BAA33A7-ECF9-4F17-96AC-89AF6BCB8407}"/>
    </a:ext>
  </a:extLst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-tema 2013 –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FB58B9863DE514589E0630F505A39A0" ma:contentTypeVersion="14" ma:contentTypeDescription="Opprett et nytt dokument." ma:contentTypeScope="" ma:versionID="c82a5f680c65118394f5943f2fd3178f">
  <xsd:schema xmlns:xsd="http://www.w3.org/2001/XMLSchema" xmlns:xs="http://www.w3.org/2001/XMLSchema" xmlns:p="http://schemas.microsoft.com/office/2006/metadata/properties" xmlns:ns2="7221675b-f117-4508-b9bd-661c7a512022" xmlns:ns3="0862f351-f002-46f2-a673-1c1a5d5b7f33" xmlns:ns4="9e538389-cabc-4d4e-918a-8beb7ac0ecaa" targetNamespace="http://schemas.microsoft.com/office/2006/metadata/properties" ma:root="true" ma:fieldsID="4858b406d660dc2caeeae9e068e9f3b9" ns2:_="" ns3:_="" ns4:_="">
    <xsd:import namespace="7221675b-f117-4508-b9bd-661c7a512022"/>
    <xsd:import namespace="0862f351-f002-46f2-a673-1c1a5d5b7f33"/>
    <xsd:import namespace="9e538389-cabc-4d4e-918a-8beb7ac0ec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21675b-f117-4508-b9bd-661c7a5120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ildemerkelapper" ma:readOnly="false" ma:fieldId="{5cf76f15-5ced-4ddc-b409-7134ff3c332f}" ma:taxonomyMulti="true" ma:sspId="7c35df68-1123-4a3a-b80a-3e4e7d44f2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2f351-f002-46f2-a673-1c1a5d5b7f3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38389-cabc-4d4e-918a-8beb7ac0ecaa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57e765d4-9967-462c-9a1d-d28b3166313e}" ma:internalName="TaxCatchAll" ma:showField="CatchAllData" ma:web="0862f351-f002-46f2-a673-1c1a5d5b7f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e538389-cabc-4d4e-918a-8beb7ac0ecaa" xsi:nil="true"/>
    <SharedWithUsers xmlns="0862f351-f002-46f2-a673-1c1a5d5b7f33">
      <UserInfo>
        <DisplayName>Pelsholen, Anita</DisplayName>
        <AccountId>15</AccountId>
        <AccountType/>
      </UserInfo>
      <UserInfo>
        <DisplayName>Netland, Katrine Osland</DisplayName>
        <AccountId>407</AccountId>
        <AccountType/>
      </UserInfo>
      <UserInfo>
        <DisplayName>Thune, Henriette Hillestad</DisplayName>
        <AccountId>27</AccountId>
        <AccountType/>
      </UserInfo>
      <UserInfo>
        <DisplayName>Lybekk, Else Marthe</DisplayName>
        <AccountId>352</AccountId>
        <AccountType/>
      </UserInfo>
      <UserInfo>
        <DisplayName>Forberg, Dagfrid</DisplayName>
        <AccountId>387</AccountId>
        <AccountType/>
      </UserInfo>
      <UserInfo>
        <DisplayName>Sverdrup, Magnus</DisplayName>
        <AccountId>38</AccountId>
        <AccountType/>
      </UserInfo>
      <UserInfo>
        <DisplayName>Stensen, Ole-Anders</DisplayName>
        <AccountId>574</AccountId>
        <AccountType/>
      </UserInfo>
      <UserInfo>
        <DisplayName>Midthaug, Rune</DisplayName>
        <AccountId>26</AccountId>
        <AccountType/>
      </UserInfo>
      <UserInfo>
        <DisplayName>Blomgren, Frida</DisplayName>
        <AccountId>365</AccountId>
        <AccountType/>
      </UserInfo>
      <UserInfo>
        <DisplayName>Busland, Torstein</DisplayName>
        <AccountId>43</AccountId>
        <AccountType/>
      </UserInfo>
      <UserInfo>
        <DisplayName>Sardarian, Biayna</DisplayName>
        <AccountId>468</AccountId>
        <AccountType/>
      </UserInfo>
      <UserInfo>
        <DisplayName>Rønnevik, Pål Kristen</DisplayName>
        <AccountId>18</AccountId>
        <AccountType/>
      </UserInfo>
      <UserInfo>
        <DisplayName>Øvrebø, Tore</DisplayName>
        <AccountId>40</AccountId>
        <AccountType/>
      </UserInfo>
      <UserInfo>
        <DisplayName>Aas, Nils Einar</DisplayName>
        <AccountId>347</AccountId>
        <AccountType/>
      </UserInfo>
      <UserInfo>
        <DisplayName>Ingebrigtsen, Pernille</DisplayName>
        <AccountId>133</AccountId>
        <AccountType/>
      </UserInfo>
      <UserInfo>
        <DisplayName>Romskaug, Marte Hoel</DisplayName>
        <AccountId>545</AccountId>
        <AccountType/>
      </UserInfo>
      <UserInfo>
        <DisplayName>Brekkan, Vigdis</DisplayName>
        <AccountId>46</AccountId>
        <AccountType/>
      </UserInfo>
    </SharedWithUsers>
    <MediaLengthInSeconds xmlns="7221675b-f117-4508-b9bd-661c7a512022" xsi:nil="true"/>
    <lcf76f155ced4ddcb4097134ff3c332f xmlns="7221675b-f117-4508-b9bd-661c7a51202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16E545B-E6D4-4FFF-93B0-33112A68B8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1F3238-3830-4537-BB3A-B9810DD71518}">
  <ds:schemaRefs>
    <ds:schemaRef ds:uri="0862f351-f002-46f2-a673-1c1a5d5b7f33"/>
    <ds:schemaRef ds:uri="7221675b-f117-4508-b9bd-661c7a512022"/>
    <ds:schemaRef ds:uri="9e538389-cabc-4d4e-918a-8beb7ac0eca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D746EA1-46E3-44BD-BD05-E21C093960FE}">
  <ds:schemaRefs>
    <ds:schemaRef ds:uri="0862f351-f002-46f2-a673-1c1a5d5b7f33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9e538389-cabc-4d4e-918a-8beb7ac0ecaa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7221675b-f117-4508-b9bd-661c7a51202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276</TotalTime>
  <Words>783</Words>
  <Application>Microsoft Office PowerPoint</Application>
  <PresentationFormat>Skjermfremvisning (16:9)</PresentationFormat>
  <Paragraphs>91</Paragraphs>
  <Slides>10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7</vt:i4>
      </vt:variant>
      <vt:variant>
        <vt:lpstr>Lysbildetitler</vt:lpstr>
      </vt:variant>
      <vt:variant>
        <vt:i4>10</vt:i4>
      </vt:variant>
    </vt:vector>
  </HeadingPairs>
  <TitlesOfParts>
    <vt:vector size="23" baseType="lpstr">
      <vt:lpstr>Arial</vt:lpstr>
      <vt:lpstr>Arial </vt:lpstr>
      <vt:lpstr>Calibri</vt:lpstr>
      <vt:lpstr>Chronicle Text G1</vt:lpstr>
      <vt:lpstr>Georgia</vt:lpstr>
      <vt:lpstr>Inter</vt:lpstr>
      <vt:lpstr>Forsider</vt:lpstr>
      <vt:lpstr>Påløpende sider med bakgrunn</vt:lpstr>
      <vt:lpstr>1_Påløpende sider med bakgrunn</vt:lpstr>
      <vt:lpstr>Påløpende sider uten bakgrunn</vt:lpstr>
      <vt:lpstr>1_Påløpende sider uten bakgrunn</vt:lpstr>
      <vt:lpstr>Påløpende sider uten bakgrunn og bunntekst</vt:lpstr>
      <vt:lpstr>2_Egendefinert utforming</vt:lpstr>
      <vt:lpstr>Tips til gjennomføring av «Temakveld – Ungdomsidrett»</vt:lpstr>
      <vt:lpstr>PowerPoint-presentasjon</vt:lpstr>
      <vt:lpstr>Agenda</vt:lpstr>
      <vt:lpstr>Mål:  </vt:lpstr>
      <vt:lpstr>Status for ungdomsidretten i Norge: </vt:lpstr>
      <vt:lpstr>Status i dag: Hva tilbyr idrettslaget ungdom i aldersgruppen 13-19 år i dag? </vt:lpstr>
      <vt:lpstr>Hva vil vi forbedre?</vt:lpstr>
      <vt:lpstr>Status i dag?</vt:lpstr>
      <vt:lpstr>Våre første steg – fra ord til handling! </vt:lpstr>
      <vt:lpstr>Idrettsglede for alle!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Brekkan, Vigdis</dc:creator>
  <cp:lastModifiedBy>Jacobsen, Linda</cp:lastModifiedBy>
  <cp:revision>163</cp:revision>
  <dcterms:created xsi:type="dcterms:W3CDTF">2016-10-07T09:17:01Z</dcterms:created>
  <dcterms:modified xsi:type="dcterms:W3CDTF">2023-10-12T09:47:49Z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0x0101003FB58B9863DE514589E0630F505A39A0</vt:lpwstr>
  </property>
  <property fmtid="{D5CDD505-2E9C-101B-9397-08002B2CF9AE}" pid="3" name="OrgTilhorighet">
    <vt:lpwstr>1;#SF01 Norges Idrettsforbund|c1ca8435-9635-48b0-8fd0-127d70284636</vt:lpwstr>
  </property>
  <property fmtid="{D5CDD505-2E9C-101B-9397-08002B2CF9AE}" pid="4" name="Dokumentkategori">
    <vt:lpwstr/>
  </property>
  <property fmtid="{D5CDD505-2E9C-101B-9397-08002B2CF9AE}" pid="5" name="_dlc_DocIdItemGuid">
    <vt:lpwstr>a737baac-e165-4647-8f45-00c6e1cb9133</vt:lpwstr>
  </property>
  <property fmtid="{D5CDD505-2E9C-101B-9397-08002B2CF9AE}" pid="6" name="Order">
    <vt:r8>546800</vt:r8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MediaServiceImageTags">
    <vt:lpwstr/>
  </property>
</Properties>
</file>